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Poppins 1"/>
      <p:regular r:id="rId17"/>
    </p:embeddedFont>
    <p:embeddedFont>
      <p:font typeface="Poppins 1 Bold"/>
      <p:regular r:id="rId18"/>
    </p:embeddedFont>
    <p:embeddedFont>
      <p:font typeface="Poppins 1 Semi-Bold"/>
      <p:regular r:id="rId19"/>
    </p:embeddedFont>
    <p:embeddedFont>
      <p:font typeface="Poppins 2 Bold"/>
      <p:regular r:id="rId20"/>
    </p:embeddedFont>
    <p:embeddedFont>
      <p:font typeface="Poppins 2 Semi-Bold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788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mana Obeid" userId="ff2caf70458514d9" providerId="LiveId" clId="{923C8DA4-BCF4-40B3-A5DD-494622797B38}"/>
    <pc:docChg chg="custSel modSld">
      <pc:chgData name="Jumana Obeid" userId="ff2caf70458514d9" providerId="LiveId" clId="{923C8DA4-BCF4-40B3-A5DD-494622797B38}" dt="2024-11-18T19:18:24.265" v="0" actId="478"/>
      <pc:docMkLst>
        <pc:docMk/>
      </pc:docMkLst>
      <pc:sldChg chg="delSp mod">
        <pc:chgData name="Jumana Obeid" userId="ff2caf70458514d9" providerId="LiveId" clId="{923C8DA4-BCF4-40B3-A5DD-494622797B38}" dt="2024-11-18T19:18:24.265" v="0" actId="478"/>
        <pc:sldMkLst>
          <pc:docMk/>
          <pc:sldMk cId="0" sldId="256"/>
        </pc:sldMkLst>
        <pc:spChg chg="del">
          <ac:chgData name="Jumana Obeid" userId="ff2caf70458514d9" providerId="LiveId" clId="{923C8DA4-BCF4-40B3-A5DD-494622797B38}" dt="2024-11-18T19:18:24.265" v="0" actId="478"/>
          <ac:spMkLst>
            <pc:docMk/>
            <pc:sldMk cId="0" sldId="256"/>
            <ac:spMk id="21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sv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sv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jumobeid/DataScienc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33333">
              <a:srgbClr val="FFFFFF">
                <a:alpha val="100000"/>
              </a:srgbClr>
            </a:gs>
            <a:gs pos="66667">
              <a:srgbClr val="FFFFFF">
                <a:alpha val="100000"/>
              </a:srgbClr>
            </a:gs>
            <a:gs pos="100000">
              <a:srgbClr val="0B47C0">
                <a:alpha val="295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818284">
            <a:off x="10740910" y="-2556686"/>
            <a:ext cx="3952556" cy="16029749"/>
            <a:chOff x="0" y="0"/>
            <a:chExt cx="1041002" cy="4221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1002" cy="4221827"/>
            </a:xfrm>
            <a:custGeom>
              <a:avLst/>
              <a:gdLst/>
              <a:ahLst/>
              <a:cxnLst/>
              <a:rect l="l" t="t" r="r" b="b"/>
              <a:pathLst>
                <a:path w="1041002" h="4221827">
                  <a:moveTo>
                    <a:pt x="0" y="0"/>
                  </a:moveTo>
                  <a:lnTo>
                    <a:pt x="1041002" y="0"/>
                  </a:lnTo>
                  <a:lnTo>
                    <a:pt x="1041002" y="4221827"/>
                  </a:lnTo>
                  <a:lnTo>
                    <a:pt x="0" y="4221827"/>
                  </a:lnTo>
                  <a:close/>
                </a:path>
              </a:pathLst>
            </a:custGeom>
            <a:gradFill rotWithShape="1">
              <a:gsLst>
                <a:gs pos="0">
                  <a:srgbClr val="51048D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C405B7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041002" cy="4278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818284">
            <a:off x="19477975" y="-7285016"/>
            <a:ext cx="274711" cy="11053763"/>
            <a:chOff x="0" y="0"/>
            <a:chExt cx="72352" cy="29112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51048D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C405B7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818284">
            <a:off x="7345988" y="4232895"/>
            <a:ext cx="274711" cy="11053763"/>
            <a:chOff x="0" y="0"/>
            <a:chExt cx="72352" cy="29112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51048D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C405B7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144000" y="1149327"/>
            <a:ext cx="8982538" cy="7988157"/>
            <a:chOff x="0" y="0"/>
            <a:chExt cx="21896591" cy="1947260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896578" cy="19472656"/>
            </a:xfrm>
            <a:custGeom>
              <a:avLst/>
              <a:gdLst/>
              <a:ahLst/>
              <a:cxnLst/>
              <a:rect l="l" t="t" r="r" b="b"/>
              <a:pathLst>
                <a:path w="21896578" h="19472656">
                  <a:moveTo>
                    <a:pt x="11347450" y="0"/>
                  </a:moveTo>
                  <a:lnTo>
                    <a:pt x="0" y="19472656"/>
                  </a:lnTo>
                  <a:lnTo>
                    <a:pt x="21896578" y="19472656"/>
                  </a:lnTo>
                  <a:lnTo>
                    <a:pt x="21896578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9540506" y="1381125"/>
            <a:ext cx="8461234" cy="7524563"/>
            <a:chOff x="0" y="0"/>
            <a:chExt cx="21896591" cy="194726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896578" cy="19472656"/>
            </a:xfrm>
            <a:custGeom>
              <a:avLst/>
              <a:gdLst/>
              <a:ahLst/>
              <a:cxnLst/>
              <a:rect l="l" t="t" r="r" b="b"/>
              <a:pathLst>
                <a:path w="21896578" h="19472656">
                  <a:moveTo>
                    <a:pt x="11347450" y="0"/>
                  </a:moveTo>
                  <a:lnTo>
                    <a:pt x="0" y="19472656"/>
                  </a:lnTo>
                  <a:lnTo>
                    <a:pt x="21896578" y="19472656"/>
                  </a:lnTo>
                  <a:lnTo>
                    <a:pt x="21896578" y="0"/>
                  </a:lnTo>
                  <a:close/>
                </a:path>
              </a:pathLst>
            </a:custGeom>
            <a:blipFill>
              <a:blip r:embed="rId2"/>
              <a:stretch>
                <a:fillRect l="-30906" r="-3090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 rot="1818284">
            <a:off x="16215886" y="4572544"/>
            <a:ext cx="3194203" cy="7569921"/>
            <a:chOff x="0" y="0"/>
            <a:chExt cx="841272" cy="199372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41272" cy="1993724"/>
            </a:xfrm>
            <a:custGeom>
              <a:avLst/>
              <a:gdLst/>
              <a:ahLst/>
              <a:cxnLst/>
              <a:rect l="l" t="t" r="r" b="b"/>
              <a:pathLst>
                <a:path w="841272" h="1993724">
                  <a:moveTo>
                    <a:pt x="0" y="0"/>
                  </a:moveTo>
                  <a:lnTo>
                    <a:pt x="841272" y="0"/>
                  </a:lnTo>
                  <a:lnTo>
                    <a:pt x="841272" y="1993724"/>
                  </a:lnTo>
                  <a:lnTo>
                    <a:pt x="0" y="1993724"/>
                  </a:lnTo>
                  <a:close/>
                </a:path>
              </a:pathLst>
            </a:custGeom>
            <a:gradFill rotWithShape="1">
              <a:gsLst>
                <a:gs pos="0">
                  <a:srgbClr val="51048D">
                    <a:alpha val="100000"/>
                  </a:srgbClr>
                </a:gs>
                <a:gs pos="50000">
                  <a:srgbClr val="054CC4">
                    <a:alpha val="49500"/>
                  </a:srgbClr>
                </a:gs>
                <a:gs pos="100000">
                  <a:srgbClr val="C405B7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41272" cy="2050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2459526" y="3070359"/>
            <a:ext cx="8660728" cy="649292"/>
            <a:chOff x="0" y="0"/>
            <a:chExt cx="4666826" cy="34987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666826" cy="349871"/>
            </a:xfrm>
            <a:custGeom>
              <a:avLst/>
              <a:gdLst/>
              <a:ahLst/>
              <a:cxnLst/>
              <a:rect l="l" t="t" r="r" b="b"/>
              <a:pathLst>
                <a:path w="4666826" h="349871">
                  <a:moveTo>
                    <a:pt x="203200" y="0"/>
                  </a:moveTo>
                  <a:lnTo>
                    <a:pt x="4666826" y="0"/>
                  </a:lnTo>
                  <a:lnTo>
                    <a:pt x="4463626" y="349871"/>
                  </a:lnTo>
                  <a:lnTo>
                    <a:pt x="0" y="349871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51048D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C405B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01600" y="-57150"/>
              <a:ext cx="4463626" cy="4070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17214" y="5707487"/>
            <a:ext cx="7917365" cy="1061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43"/>
              </a:lnSpc>
            </a:pPr>
            <a:r>
              <a:rPr lang="en-US" sz="6733">
                <a:solidFill>
                  <a:srgbClr val="121212"/>
                </a:solidFill>
                <a:latin typeface="Poppins 2 Semi-Bold"/>
              </a:rPr>
              <a:t>Using ML and DA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27539" y="4157802"/>
            <a:ext cx="8923292" cy="1260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00"/>
              </a:lnSpc>
            </a:pPr>
            <a:r>
              <a:rPr lang="en-US" sz="8000">
                <a:solidFill>
                  <a:srgbClr val="431096"/>
                </a:solidFill>
                <a:latin typeface="Poppins 2 Semi-Bold"/>
              </a:rPr>
              <a:t>Customer Churn 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30502" y="3132150"/>
            <a:ext cx="5170700" cy="526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5"/>
              </a:lnSpc>
            </a:pPr>
            <a:r>
              <a:rPr lang="en-US" sz="3430">
                <a:solidFill>
                  <a:srgbClr val="FFFFFF"/>
                </a:solidFill>
                <a:latin typeface="Poppins 1 Semi-Bold"/>
              </a:rPr>
              <a:t>Joumana Obeid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30502" y="8709633"/>
            <a:ext cx="6452841" cy="551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7"/>
              </a:lnSpc>
              <a:spcBef>
                <a:spcPct val="0"/>
              </a:spcBef>
            </a:pPr>
            <a:r>
              <a:rPr lang="en-US" sz="3055">
                <a:solidFill>
                  <a:srgbClr val="000000"/>
                </a:solidFill>
                <a:latin typeface="Poppins 1 Bold"/>
              </a:rPr>
              <a:t>19th June - 2024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33333">
              <a:srgbClr val="FFFFFF">
                <a:alpha val="100000"/>
              </a:srgbClr>
            </a:gs>
            <a:gs pos="66667">
              <a:srgbClr val="FFFFFF">
                <a:alpha val="100000"/>
              </a:srgbClr>
            </a:gs>
            <a:gs pos="100000">
              <a:srgbClr val="0B47C0">
                <a:alpha val="295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60638" y="990600"/>
            <a:ext cx="8166723" cy="206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99"/>
              </a:lnSpc>
            </a:pPr>
            <a:r>
              <a:rPr lang="en-US" sz="4499" dirty="0">
                <a:solidFill>
                  <a:srgbClr val="431096"/>
                </a:solidFill>
                <a:latin typeface="Poppins 1 Bold"/>
              </a:rPr>
              <a:t>Significance of tenure, monthly charges, total and charges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412121" y="4724616"/>
            <a:ext cx="4629945" cy="4337239"/>
            <a:chOff x="0" y="0"/>
            <a:chExt cx="1279879" cy="11989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79879" cy="1198965"/>
            </a:xfrm>
            <a:custGeom>
              <a:avLst/>
              <a:gdLst/>
              <a:ahLst/>
              <a:cxnLst/>
              <a:rect l="l" t="t" r="r" b="b"/>
              <a:pathLst>
                <a:path w="1279879" h="1198965">
                  <a:moveTo>
                    <a:pt x="0" y="0"/>
                  </a:moveTo>
                  <a:lnTo>
                    <a:pt x="1279879" y="0"/>
                  </a:lnTo>
                  <a:lnTo>
                    <a:pt x="1279879" y="1198965"/>
                  </a:lnTo>
                  <a:lnTo>
                    <a:pt x="0" y="1198965"/>
                  </a:lnTo>
                  <a:close/>
                </a:path>
              </a:pathLst>
            </a:custGeom>
            <a:solidFill>
              <a:srgbClr val="4310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1279879" cy="1265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20738" y="4724616"/>
            <a:ext cx="4629945" cy="4337239"/>
            <a:chOff x="0" y="0"/>
            <a:chExt cx="1279879" cy="119896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79879" cy="1198965"/>
            </a:xfrm>
            <a:custGeom>
              <a:avLst/>
              <a:gdLst/>
              <a:ahLst/>
              <a:cxnLst/>
              <a:rect l="l" t="t" r="r" b="b"/>
              <a:pathLst>
                <a:path w="1279879" h="1198965">
                  <a:moveTo>
                    <a:pt x="0" y="0"/>
                  </a:moveTo>
                  <a:lnTo>
                    <a:pt x="1279879" y="0"/>
                  </a:lnTo>
                  <a:lnTo>
                    <a:pt x="1279879" y="1198965"/>
                  </a:lnTo>
                  <a:lnTo>
                    <a:pt x="0" y="1198965"/>
                  </a:lnTo>
                  <a:close/>
                </a:path>
              </a:pathLst>
            </a:custGeom>
            <a:solidFill>
              <a:srgbClr val="4310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279879" cy="1265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629355" y="4724616"/>
            <a:ext cx="4629945" cy="4337239"/>
            <a:chOff x="0" y="0"/>
            <a:chExt cx="1279879" cy="119896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79879" cy="1198965"/>
            </a:xfrm>
            <a:custGeom>
              <a:avLst/>
              <a:gdLst/>
              <a:ahLst/>
              <a:cxnLst/>
              <a:rect l="l" t="t" r="r" b="b"/>
              <a:pathLst>
                <a:path w="1279879" h="1198965">
                  <a:moveTo>
                    <a:pt x="0" y="0"/>
                  </a:moveTo>
                  <a:lnTo>
                    <a:pt x="1279879" y="0"/>
                  </a:lnTo>
                  <a:lnTo>
                    <a:pt x="1279879" y="1198965"/>
                  </a:lnTo>
                  <a:lnTo>
                    <a:pt x="0" y="1198965"/>
                  </a:lnTo>
                  <a:close/>
                </a:path>
              </a:pathLst>
            </a:custGeom>
            <a:solidFill>
              <a:srgbClr val="4310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1279879" cy="1265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4550678"/>
            <a:ext cx="1130751" cy="971739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51048D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C405B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645475" y="4550678"/>
            <a:ext cx="1130751" cy="971739"/>
            <a:chOff x="0" y="0"/>
            <a:chExt cx="812800" cy="6985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51048D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C405B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250758" y="4550234"/>
            <a:ext cx="1130751" cy="971739"/>
            <a:chOff x="0" y="0"/>
            <a:chExt cx="812800" cy="6985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51048D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C405B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143639" y="4640254"/>
            <a:ext cx="914962" cy="792586"/>
          </a:xfrm>
          <a:custGeom>
            <a:avLst/>
            <a:gdLst/>
            <a:ahLst/>
            <a:cxnLst/>
            <a:rect l="l" t="t" r="r" b="b"/>
            <a:pathLst>
              <a:path w="914962" h="792586">
                <a:moveTo>
                  <a:pt x="0" y="0"/>
                </a:moveTo>
                <a:lnTo>
                  <a:pt x="914962" y="0"/>
                </a:lnTo>
                <a:lnTo>
                  <a:pt x="914962" y="792586"/>
                </a:lnTo>
                <a:lnTo>
                  <a:pt x="0" y="792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6753553" y="4636955"/>
            <a:ext cx="914594" cy="794554"/>
          </a:xfrm>
          <a:custGeom>
            <a:avLst/>
            <a:gdLst/>
            <a:ahLst/>
            <a:cxnLst/>
            <a:rect l="l" t="t" r="r" b="b"/>
            <a:pathLst>
              <a:path w="914594" h="794554">
                <a:moveTo>
                  <a:pt x="0" y="0"/>
                </a:moveTo>
                <a:lnTo>
                  <a:pt x="914594" y="0"/>
                </a:lnTo>
                <a:lnTo>
                  <a:pt x="914594" y="794554"/>
                </a:lnTo>
                <a:lnTo>
                  <a:pt x="0" y="794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2359071" y="4640254"/>
            <a:ext cx="914124" cy="794145"/>
          </a:xfrm>
          <a:custGeom>
            <a:avLst/>
            <a:gdLst/>
            <a:ahLst/>
            <a:cxnLst/>
            <a:rect l="l" t="t" r="r" b="b"/>
            <a:pathLst>
              <a:path w="914124" h="794145">
                <a:moveTo>
                  <a:pt x="0" y="0"/>
                </a:moveTo>
                <a:lnTo>
                  <a:pt x="914124" y="0"/>
                </a:lnTo>
                <a:lnTo>
                  <a:pt x="914124" y="794146"/>
                </a:lnTo>
                <a:lnTo>
                  <a:pt x="0" y="7941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276359" y="4724777"/>
            <a:ext cx="649522" cy="623541"/>
          </a:xfrm>
          <a:custGeom>
            <a:avLst/>
            <a:gdLst/>
            <a:ahLst/>
            <a:cxnLst/>
            <a:rect l="l" t="t" r="r" b="b"/>
            <a:pathLst>
              <a:path w="649522" h="623541">
                <a:moveTo>
                  <a:pt x="0" y="0"/>
                </a:moveTo>
                <a:lnTo>
                  <a:pt x="649522" y="0"/>
                </a:lnTo>
                <a:lnTo>
                  <a:pt x="649522" y="623541"/>
                </a:lnTo>
                <a:lnTo>
                  <a:pt x="0" y="6235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6893134" y="4724777"/>
            <a:ext cx="649522" cy="623541"/>
          </a:xfrm>
          <a:custGeom>
            <a:avLst/>
            <a:gdLst/>
            <a:ahLst/>
            <a:cxnLst/>
            <a:rect l="l" t="t" r="r" b="b"/>
            <a:pathLst>
              <a:path w="649522" h="623541">
                <a:moveTo>
                  <a:pt x="0" y="0"/>
                </a:moveTo>
                <a:lnTo>
                  <a:pt x="649522" y="0"/>
                </a:lnTo>
                <a:lnTo>
                  <a:pt x="649522" y="623541"/>
                </a:lnTo>
                <a:lnTo>
                  <a:pt x="0" y="6235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2498417" y="4724333"/>
            <a:ext cx="649522" cy="623541"/>
          </a:xfrm>
          <a:custGeom>
            <a:avLst/>
            <a:gdLst/>
            <a:ahLst/>
            <a:cxnLst/>
            <a:rect l="l" t="t" r="r" b="b"/>
            <a:pathLst>
              <a:path w="649522" h="623541">
                <a:moveTo>
                  <a:pt x="0" y="0"/>
                </a:moveTo>
                <a:lnTo>
                  <a:pt x="649522" y="0"/>
                </a:lnTo>
                <a:lnTo>
                  <a:pt x="649522" y="623541"/>
                </a:lnTo>
                <a:lnTo>
                  <a:pt x="0" y="6235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2310222" y="5017497"/>
            <a:ext cx="3734701" cy="30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7"/>
              </a:lnSpc>
            </a:pPr>
            <a:r>
              <a:rPr lang="en-US" sz="1922">
                <a:solidFill>
                  <a:srgbClr val="FFFFFF"/>
                </a:solidFill>
                <a:latin typeface="Poppins 1 Bold"/>
              </a:rPr>
              <a:t>Tenure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915982" y="5017497"/>
            <a:ext cx="3490303" cy="30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7"/>
              </a:lnSpc>
            </a:pPr>
            <a:r>
              <a:rPr lang="en-US" sz="1922">
                <a:solidFill>
                  <a:srgbClr val="FFFFFF"/>
                </a:solidFill>
                <a:latin typeface="Poppins 1 Bold"/>
              </a:rPr>
              <a:t>Monthly charges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524599" y="5017497"/>
            <a:ext cx="3734701" cy="30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7"/>
              </a:lnSpc>
            </a:pPr>
            <a:r>
              <a:rPr lang="en-US" sz="1922">
                <a:solidFill>
                  <a:srgbClr val="FFFFFF"/>
                </a:solidFill>
                <a:latin typeface="Poppins 1 Bold"/>
              </a:rPr>
              <a:t>Total Charges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672137" y="6293796"/>
            <a:ext cx="4128388" cy="1551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79"/>
              </a:lnSpc>
            </a:pPr>
            <a:r>
              <a:rPr lang="en-US" sz="1599">
                <a:solidFill>
                  <a:srgbClr val="FFFFFF"/>
                </a:solidFill>
                <a:latin typeface="Poppins 1"/>
              </a:rPr>
              <a:t>1.Tenure: For each additional unit increase in tenure, the odds of churn decrease by approximately 6.22% (coefficient = -0.06219). This means that longer-tenured customers are less likely to churn.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277896" y="6016862"/>
            <a:ext cx="4128388" cy="2322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79"/>
              </a:lnSpc>
            </a:pPr>
            <a:endParaRPr/>
          </a:p>
          <a:p>
            <a:pPr algn="just">
              <a:lnSpc>
                <a:spcPts val="2079"/>
              </a:lnSpc>
            </a:pPr>
            <a:r>
              <a:rPr lang="en-US" sz="1599">
                <a:solidFill>
                  <a:srgbClr val="FFFFFF"/>
                </a:solidFill>
                <a:latin typeface="Poppins 1"/>
              </a:rPr>
              <a:t>2.Monthly Charges: For each additional unit increase in monthly charges, the odds of churn increase by approximately 3.13% (coefficient = 0.03125). This suggests that higher monthly charges are associated with a greater likelihood of customer churn.</a:t>
            </a:r>
          </a:p>
          <a:p>
            <a:pPr algn="just">
              <a:lnSpc>
                <a:spcPts val="2079"/>
              </a:lnSpc>
            </a:pPr>
            <a:endParaRPr lang="en-US" sz="1599">
              <a:solidFill>
                <a:srgbClr val="FFFFFF"/>
              </a:solidFill>
              <a:latin typeface="Poppins 1"/>
            </a:endParaRPr>
          </a:p>
        </p:txBody>
      </p:sp>
      <p:grpSp>
        <p:nvGrpSpPr>
          <p:cNvPr id="32" name="Group 32"/>
          <p:cNvGrpSpPr/>
          <p:nvPr/>
        </p:nvGrpSpPr>
        <p:grpSpPr>
          <a:xfrm rot="1818284">
            <a:off x="-1286878" y="-6743169"/>
            <a:ext cx="3194203" cy="9961116"/>
            <a:chOff x="0" y="0"/>
            <a:chExt cx="841272" cy="2623504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41272" cy="2623504"/>
            </a:xfrm>
            <a:custGeom>
              <a:avLst/>
              <a:gdLst/>
              <a:ahLst/>
              <a:cxnLst/>
              <a:rect l="l" t="t" r="r" b="b"/>
              <a:pathLst>
                <a:path w="841272" h="2623504">
                  <a:moveTo>
                    <a:pt x="0" y="0"/>
                  </a:moveTo>
                  <a:lnTo>
                    <a:pt x="841272" y="0"/>
                  </a:lnTo>
                  <a:lnTo>
                    <a:pt x="841272" y="2623504"/>
                  </a:lnTo>
                  <a:lnTo>
                    <a:pt x="0" y="2623504"/>
                  </a:lnTo>
                  <a:close/>
                </a:path>
              </a:pathLst>
            </a:custGeom>
            <a:gradFill rotWithShape="1">
              <a:gsLst>
                <a:gs pos="0">
                  <a:srgbClr val="51048D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C405B7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841272" cy="26806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1818284">
            <a:off x="-1761361" y="-80845"/>
            <a:ext cx="274711" cy="11053763"/>
            <a:chOff x="0" y="0"/>
            <a:chExt cx="72352" cy="2911279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C405B7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51048D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 rot="-1817999">
            <a:off x="15481055" y="-11302660"/>
            <a:ext cx="2883936" cy="16029749"/>
            <a:chOff x="0" y="0"/>
            <a:chExt cx="759555" cy="4221827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759555" cy="4221827"/>
            </a:xfrm>
            <a:custGeom>
              <a:avLst/>
              <a:gdLst/>
              <a:ahLst/>
              <a:cxnLst/>
              <a:rect l="l" t="t" r="r" b="b"/>
              <a:pathLst>
                <a:path w="759555" h="4221827">
                  <a:moveTo>
                    <a:pt x="0" y="0"/>
                  </a:moveTo>
                  <a:lnTo>
                    <a:pt x="759555" y="0"/>
                  </a:lnTo>
                  <a:lnTo>
                    <a:pt x="759555" y="4221827"/>
                  </a:lnTo>
                  <a:lnTo>
                    <a:pt x="0" y="4221827"/>
                  </a:lnTo>
                  <a:close/>
                </a:path>
              </a:pathLst>
            </a:custGeom>
            <a:gradFill rotWithShape="1">
              <a:gsLst>
                <a:gs pos="0">
                  <a:srgbClr val="51048D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C405B7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57150"/>
              <a:ext cx="759555" cy="4278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 rot="-1788309">
            <a:off x="19785352" y="-52135"/>
            <a:ext cx="274711" cy="11053763"/>
            <a:chOff x="0" y="0"/>
            <a:chExt cx="72352" cy="2911279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C405B7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51048D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13273195" y="6335632"/>
            <a:ext cx="3471939" cy="1388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Poppins 1"/>
              </a:rPr>
              <a:t>Although there appears to be a relationship between total charges and churn, this relationship is not necessarily significant.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33333">
              <a:srgbClr val="FFFFFF">
                <a:alpha val="100000"/>
              </a:srgbClr>
            </a:gs>
            <a:gs pos="66667">
              <a:srgbClr val="FFFFFF">
                <a:alpha val="100000"/>
              </a:srgbClr>
            </a:gs>
            <a:gs pos="100000">
              <a:srgbClr val="0B47C0">
                <a:alpha val="295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90600"/>
            <a:ext cx="10644240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9"/>
              </a:lnSpc>
            </a:pPr>
            <a:r>
              <a:rPr lang="en-US" sz="4499">
                <a:solidFill>
                  <a:srgbClr val="431096"/>
                </a:solidFill>
                <a:latin typeface="Poppins 1 Bold"/>
              </a:rPr>
              <a:t>Machine Learning Model </a:t>
            </a:r>
          </a:p>
        </p:txBody>
      </p:sp>
      <p:grpSp>
        <p:nvGrpSpPr>
          <p:cNvPr id="3" name="Group 3"/>
          <p:cNvGrpSpPr/>
          <p:nvPr/>
        </p:nvGrpSpPr>
        <p:grpSpPr>
          <a:xfrm rot="-1817999">
            <a:off x="15754564" y="-5030624"/>
            <a:ext cx="3009472" cy="14421566"/>
            <a:chOff x="0" y="0"/>
            <a:chExt cx="792618" cy="37982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92618" cy="3798272"/>
            </a:xfrm>
            <a:custGeom>
              <a:avLst/>
              <a:gdLst/>
              <a:ahLst/>
              <a:cxnLst/>
              <a:rect l="l" t="t" r="r" b="b"/>
              <a:pathLst>
                <a:path w="792618" h="3798272">
                  <a:moveTo>
                    <a:pt x="0" y="0"/>
                  </a:moveTo>
                  <a:lnTo>
                    <a:pt x="792618" y="0"/>
                  </a:lnTo>
                  <a:lnTo>
                    <a:pt x="792618" y="3798272"/>
                  </a:lnTo>
                  <a:lnTo>
                    <a:pt x="0" y="3798272"/>
                  </a:lnTo>
                  <a:close/>
                </a:path>
              </a:pathLst>
            </a:custGeom>
            <a:gradFill rotWithShape="1">
              <a:gsLst>
                <a:gs pos="0">
                  <a:srgbClr val="51048D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C405B7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792618" cy="3855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8959574">
            <a:off x="12257425" y="-7684579"/>
            <a:ext cx="274711" cy="11053763"/>
            <a:chOff x="0" y="0"/>
            <a:chExt cx="72352" cy="291127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C405B7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51048D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3063148"/>
            <a:ext cx="7180807" cy="1705442"/>
          </a:xfrm>
          <a:custGeom>
            <a:avLst/>
            <a:gdLst/>
            <a:ahLst/>
            <a:cxnLst/>
            <a:rect l="l" t="t" r="r" b="b"/>
            <a:pathLst>
              <a:path w="7180807" h="1705442">
                <a:moveTo>
                  <a:pt x="0" y="0"/>
                </a:moveTo>
                <a:lnTo>
                  <a:pt x="7180807" y="0"/>
                </a:lnTo>
                <a:lnTo>
                  <a:pt x="7180807" y="1705442"/>
                </a:lnTo>
                <a:lnTo>
                  <a:pt x="0" y="17054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452608" y="3491462"/>
            <a:ext cx="832799" cy="753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9"/>
              </a:lnSpc>
            </a:pPr>
            <a:r>
              <a:rPr lang="en-US" sz="4699">
                <a:solidFill>
                  <a:srgbClr val="FFFFFF"/>
                </a:solidFill>
                <a:latin typeface="Poppins 1 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46370" y="3759596"/>
            <a:ext cx="5197044" cy="391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4"/>
              </a:lnSpc>
            </a:pPr>
            <a:r>
              <a:rPr lang="en-US" sz="2517" spc="-75">
                <a:solidFill>
                  <a:srgbClr val="FFFFFF"/>
                </a:solidFill>
                <a:latin typeface="Poppins 1 Bold"/>
              </a:rPr>
              <a:t>Logistic Regression Model</a:t>
            </a:r>
          </a:p>
        </p:txBody>
      </p:sp>
      <p:sp>
        <p:nvSpPr>
          <p:cNvPr id="12" name="Freeform 12"/>
          <p:cNvSpPr/>
          <p:nvPr/>
        </p:nvSpPr>
        <p:spPr>
          <a:xfrm>
            <a:off x="8804377" y="3085322"/>
            <a:ext cx="7180807" cy="1705442"/>
          </a:xfrm>
          <a:custGeom>
            <a:avLst/>
            <a:gdLst/>
            <a:ahLst/>
            <a:cxnLst/>
            <a:rect l="l" t="t" r="r" b="b"/>
            <a:pathLst>
              <a:path w="7180807" h="1705442">
                <a:moveTo>
                  <a:pt x="0" y="0"/>
                </a:moveTo>
                <a:lnTo>
                  <a:pt x="7180807" y="0"/>
                </a:lnTo>
                <a:lnTo>
                  <a:pt x="7180807" y="1705442"/>
                </a:lnTo>
                <a:lnTo>
                  <a:pt x="0" y="17054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9228286" y="3535470"/>
            <a:ext cx="832799" cy="753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9"/>
              </a:lnSpc>
            </a:pPr>
            <a:r>
              <a:rPr lang="en-US" sz="4699">
                <a:solidFill>
                  <a:srgbClr val="FFFFFF"/>
                </a:solidFill>
                <a:latin typeface="Poppins 1 Bold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048672" y="3759596"/>
            <a:ext cx="4936512" cy="391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4"/>
              </a:lnSpc>
            </a:pPr>
            <a:r>
              <a:rPr lang="en-US" sz="2517" spc="-75">
                <a:solidFill>
                  <a:srgbClr val="FFFFFF"/>
                </a:solidFill>
                <a:latin typeface="Poppins 1 Bold"/>
              </a:rPr>
              <a:t>Random Forest Model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452608" y="5143500"/>
            <a:ext cx="6215520" cy="2643520"/>
            <a:chOff x="0" y="0"/>
            <a:chExt cx="1637009" cy="69623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637009" cy="696236"/>
            </a:xfrm>
            <a:custGeom>
              <a:avLst/>
              <a:gdLst/>
              <a:ahLst/>
              <a:cxnLst/>
              <a:rect l="l" t="t" r="r" b="b"/>
              <a:pathLst>
                <a:path w="1637009" h="696236">
                  <a:moveTo>
                    <a:pt x="0" y="0"/>
                  </a:moveTo>
                  <a:lnTo>
                    <a:pt x="1637009" y="0"/>
                  </a:lnTo>
                  <a:lnTo>
                    <a:pt x="1637009" y="696236"/>
                  </a:lnTo>
                  <a:lnTo>
                    <a:pt x="0" y="696236"/>
                  </a:lnTo>
                  <a:close/>
                </a:path>
              </a:pathLst>
            </a:custGeom>
            <a:solidFill>
              <a:srgbClr val="4310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1637009" cy="753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45654" y="5031789"/>
            <a:ext cx="5829428" cy="3009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47"/>
              </a:lnSpc>
              <a:spcBef>
                <a:spcPct val="0"/>
              </a:spcBef>
            </a:pPr>
            <a:endParaRPr/>
          </a:p>
          <a:p>
            <a:pPr marL="0" lvl="0" indent="0" algn="ctr">
              <a:lnSpc>
                <a:spcPts val="2647"/>
              </a:lnSpc>
              <a:spcBef>
                <a:spcPct val="0"/>
              </a:spcBef>
            </a:pPr>
            <a:r>
              <a:rPr lang="en-US" sz="1891" u="none" strike="noStrike">
                <a:solidFill>
                  <a:srgbClr val="FFFFFF"/>
                </a:solidFill>
                <a:latin typeface="Poppins 1"/>
              </a:rPr>
              <a:t>Performance Metrics: Accuracy, precision, recall, F1-score, AUC</a:t>
            </a:r>
          </a:p>
          <a:p>
            <a:pPr marL="0" lvl="0" indent="0" algn="ctr">
              <a:lnSpc>
                <a:spcPts val="2647"/>
              </a:lnSpc>
              <a:spcBef>
                <a:spcPct val="0"/>
              </a:spcBef>
            </a:pPr>
            <a:r>
              <a:rPr lang="en-US" sz="1891" u="none" strike="noStrike">
                <a:solidFill>
                  <a:srgbClr val="FFFFFF"/>
                </a:solidFill>
                <a:latin typeface="Poppins 1"/>
              </a:rPr>
              <a:t>Results:</a:t>
            </a:r>
          </a:p>
          <a:p>
            <a:pPr marL="0" lvl="0" indent="0" algn="ctr">
              <a:lnSpc>
                <a:spcPts val="2647"/>
              </a:lnSpc>
              <a:spcBef>
                <a:spcPct val="0"/>
              </a:spcBef>
            </a:pPr>
            <a:r>
              <a:rPr lang="en-US" sz="1891" u="none" strike="noStrike">
                <a:solidFill>
                  <a:srgbClr val="FFFFFF"/>
                </a:solidFill>
                <a:latin typeface="Poppins 1"/>
              </a:rPr>
              <a:t>Accuracy: 79.2%</a:t>
            </a:r>
          </a:p>
          <a:p>
            <a:pPr marL="0" lvl="0" indent="0" algn="ctr">
              <a:lnSpc>
                <a:spcPts val="2647"/>
              </a:lnSpc>
              <a:spcBef>
                <a:spcPct val="0"/>
              </a:spcBef>
            </a:pPr>
            <a:r>
              <a:rPr lang="en-US" sz="1891" u="none" strike="noStrike">
                <a:solidFill>
                  <a:srgbClr val="FFFFFF"/>
                </a:solidFill>
                <a:latin typeface="Poppins 1"/>
              </a:rPr>
              <a:t>AUC: 0.85</a:t>
            </a:r>
          </a:p>
          <a:p>
            <a:pPr marL="0" lvl="0" indent="0" algn="ctr">
              <a:lnSpc>
                <a:spcPts val="2647"/>
              </a:lnSpc>
              <a:spcBef>
                <a:spcPct val="0"/>
              </a:spcBef>
            </a:pPr>
            <a:r>
              <a:rPr lang="en-US" sz="1891" u="none" strike="noStrike">
                <a:solidFill>
                  <a:srgbClr val="FFFFFF"/>
                </a:solidFill>
                <a:latin typeface="Poppins 1"/>
              </a:rPr>
              <a:t>Interpretation: High AUC indicates a well-performing model</a:t>
            </a:r>
          </a:p>
          <a:p>
            <a:pPr marL="0" lvl="0" indent="0" algn="ctr">
              <a:lnSpc>
                <a:spcPts val="2647"/>
              </a:lnSpc>
              <a:spcBef>
                <a:spcPct val="0"/>
              </a:spcBef>
            </a:pPr>
            <a:endParaRPr lang="en-US" sz="1891" u="none" strike="noStrike">
              <a:solidFill>
                <a:srgbClr val="FFFFFF"/>
              </a:solidFill>
              <a:latin typeface="Poppins 1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9287021" y="5209864"/>
            <a:ext cx="6215520" cy="2643520"/>
            <a:chOff x="0" y="0"/>
            <a:chExt cx="1637009" cy="69623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637009" cy="696236"/>
            </a:xfrm>
            <a:custGeom>
              <a:avLst/>
              <a:gdLst/>
              <a:ahLst/>
              <a:cxnLst/>
              <a:rect l="l" t="t" r="r" b="b"/>
              <a:pathLst>
                <a:path w="1637009" h="696236">
                  <a:moveTo>
                    <a:pt x="0" y="0"/>
                  </a:moveTo>
                  <a:lnTo>
                    <a:pt x="1637009" y="0"/>
                  </a:lnTo>
                  <a:lnTo>
                    <a:pt x="1637009" y="696236"/>
                  </a:lnTo>
                  <a:lnTo>
                    <a:pt x="0" y="696236"/>
                  </a:lnTo>
                  <a:close/>
                </a:path>
              </a:pathLst>
            </a:custGeom>
            <a:solidFill>
              <a:srgbClr val="4310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1637009" cy="753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9860533" y="5374802"/>
            <a:ext cx="5068495" cy="2342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Poppins 1"/>
              </a:rPr>
              <a:t>Random Forest Analysis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Poppins 1"/>
              </a:rPr>
              <a:t> Performance Metrics: Accuracy, precision, recall, F1-score, AUC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Poppins 1"/>
              </a:rPr>
              <a:t> Results: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Poppins 1"/>
              </a:rPr>
              <a:t> Accuracy: 78.9%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Poppins 1"/>
              </a:rPr>
              <a:t>• Comparison: Similar performance to logistic regression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33333">
              <a:srgbClr val="FFFFFF">
                <a:alpha val="100000"/>
              </a:srgbClr>
            </a:gs>
            <a:gs pos="66667">
              <a:srgbClr val="FFFFFF">
                <a:alpha val="100000"/>
              </a:srgbClr>
            </a:gs>
            <a:gs pos="100000">
              <a:srgbClr val="0B47C0">
                <a:alpha val="295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83441" y="3343269"/>
            <a:ext cx="15639582" cy="4292726"/>
            <a:chOff x="0" y="0"/>
            <a:chExt cx="2544828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44828" cy="698500"/>
            </a:xfrm>
            <a:custGeom>
              <a:avLst/>
              <a:gdLst/>
              <a:ahLst/>
              <a:cxnLst/>
              <a:rect l="l" t="t" r="r" b="b"/>
              <a:pathLst>
                <a:path w="2544828" h="698500">
                  <a:moveTo>
                    <a:pt x="2544828" y="349250"/>
                  </a:moveTo>
                  <a:lnTo>
                    <a:pt x="2341628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341628" y="0"/>
                  </a:lnTo>
                  <a:lnTo>
                    <a:pt x="2544828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51048D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C405B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57150"/>
              <a:ext cx="2316228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272181" y="3614656"/>
            <a:ext cx="13662101" cy="3749950"/>
            <a:chOff x="0" y="0"/>
            <a:chExt cx="2544828" cy="6985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44828" cy="698500"/>
            </a:xfrm>
            <a:custGeom>
              <a:avLst/>
              <a:gdLst/>
              <a:ahLst/>
              <a:cxnLst/>
              <a:rect l="l" t="t" r="r" b="b"/>
              <a:pathLst>
                <a:path w="2544828" h="698500">
                  <a:moveTo>
                    <a:pt x="2544828" y="349250"/>
                  </a:moveTo>
                  <a:lnTo>
                    <a:pt x="2341628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341628" y="0"/>
                  </a:lnTo>
                  <a:lnTo>
                    <a:pt x="2544828" y="349250"/>
                  </a:lnTo>
                  <a:close/>
                </a:path>
              </a:pathLst>
            </a:custGeom>
            <a:solidFill>
              <a:srgbClr val="431096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14300" y="-57150"/>
              <a:ext cx="2316228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748897" y="990600"/>
            <a:ext cx="6790207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99"/>
              </a:lnSpc>
            </a:pPr>
            <a:r>
              <a:rPr lang="en-US" sz="4499">
                <a:solidFill>
                  <a:srgbClr val="431096"/>
                </a:solidFill>
                <a:latin typeface="Poppins 1 Bold"/>
              </a:rPr>
              <a:t>Key Insights</a:t>
            </a:r>
          </a:p>
        </p:txBody>
      </p:sp>
      <p:grpSp>
        <p:nvGrpSpPr>
          <p:cNvPr id="9" name="Group 9"/>
          <p:cNvGrpSpPr/>
          <p:nvPr/>
        </p:nvGrpSpPr>
        <p:grpSpPr>
          <a:xfrm rot="1818284">
            <a:off x="-1286878" y="-6743169"/>
            <a:ext cx="3194203" cy="9961116"/>
            <a:chOff x="0" y="0"/>
            <a:chExt cx="841272" cy="262350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41272" cy="2623504"/>
            </a:xfrm>
            <a:custGeom>
              <a:avLst/>
              <a:gdLst/>
              <a:ahLst/>
              <a:cxnLst/>
              <a:rect l="l" t="t" r="r" b="b"/>
              <a:pathLst>
                <a:path w="841272" h="2623504">
                  <a:moveTo>
                    <a:pt x="0" y="0"/>
                  </a:moveTo>
                  <a:lnTo>
                    <a:pt x="841272" y="0"/>
                  </a:lnTo>
                  <a:lnTo>
                    <a:pt x="841272" y="2623504"/>
                  </a:lnTo>
                  <a:lnTo>
                    <a:pt x="0" y="2623504"/>
                  </a:lnTo>
                  <a:close/>
                </a:path>
              </a:pathLst>
            </a:custGeom>
            <a:gradFill rotWithShape="1">
              <a:gsLst>
                <a:gs pos="0">
                  <a:srgbClr val="51048D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C405B7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41272" cy="26806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1818284">
            <a:off x="-1761361" y="-80845"/>
            <a:ext cx="274711" cy="11053763"/>
            <a:chOff x="0" y="0"/>
            <a:chExt cx="72352" cy="291127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C405B7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51048D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1817999">
            <a:off x="15481055" y="-11302660"/>
            <a:ext cx="2883936" cy="16029749"/>
            <a:chOff x="0" y="0"/>
            <a:chExt cx="759555" cy="422182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59555" cy="4221827"/>
            </a:xfrm>
            <a:custGeom>
              <a:avLst/>
              <a:gdLst/>
              <a:ahLst/>
              <a:cxnLst/>
              <a:rect l="l" t="t" r="r" b="b"/>
              <a:pathLst>
                <a:path w="759555" h="4221827">
                  <a:moveTo>
                    <a:pt x="0" y="0"/>
                  </a:moveTo>
                  <a:lnTo>
                    <a:pt x="759555" y="0"/>
                  </a:lnTo>
                  <a:lnTo>
                    <a:pt x="759555" y="4221827"/>
                  </a:lnTo>
                  <a:lnTo>
                    <a:pt x="0" y="4221827"/>
                  </a:lnTo>
                  <a:close/>
                </a:path>
              </a:pathLst>
            </a:custGeom>
            <a:gradFill rotWithShape="1">
              <a:gsLst>
                <a:gs pos="0">
                  <a:srgbClr val="51048D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C405B7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759555" cy="4278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-1788309">
            <a:off x="19785352" y="-52135"/>
            <a:ext cx="274711" cy="11053763"/>
            <a:chOff x="0" y="0"/>
            <a:chExt cx="72352" cy="291127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C405B7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51048D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367431" y="4207334"/>
            <a:ext cx="12927614" cy="2927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8"/>
              </a:lnSpc>
            </a:pPr>
            <a:r>
              <a:rPr lang="en-US" sz="1999">
                <a:solidFill>
                  <a:srgbClr val="FFFFFF"/>
                </a:solidFill>
                <a:latin typeface="Poppins 1"/>
              </a:rPr>
              <a:t>Model Insights</a:t>
            </a:r>
          </a:p>
          <a:p>
            <a:pPr algn="ctr">
              <a:lnSpc>
                <a:spcPts val="2598"/>
              </a:lnSpc>
            </a:pPr>
            <a:r>
              <a:rPr lang="en-US" sz="1999">
                <a:solidFill>
                  <a:srgbClr val="FFFFFF"/>
                </a:solidFill>
                <a:latin typeface="Poppins 1"/>
              </a:rPr>
              <a:t>Key Findings:</a:t>
            </a:r>
          </a:p>
          <a:p>
            <a:pPr algn="ctr">
              <a:lnSpc>
                <a:spcPts val="2598"/>
              </a:lnSpc>
            </a:pPr>
            <a:r>
              <a:rPr lang="en-US" sz="1999">
                <a:solidFill>
                  <a:srgbClr val="FFFFFF"/>
                </a:solidFill>
                <a:latin typeface="Poppins 1"/>
              </a:rPr>
              <a:t>Both models show high accuracy</a:t>
            </a:r>
          </a:p>
          <a:p>
            <a:pPr algn="ctr">
              <a:lnSpc>
                <a:spcPts val="2598"/>
              </a:lnSpc>
            </a:pPr>
            <a:r>
              <a:rPr lang="en-US" sz="1999">
                <a:solidFill>
                  <a:srgbClr val="FFFFFF"/>
                </a:solidFill>
                <a:latin typeface="Poppins 1"/>
              </a:rPr>
              <a:t>Logistic regression has higher precision and recall for non-churn</a:t>
            </a:r>
          </a:p>
          <a:p>
            <a:pPr algn="ctr">
              <a:lnSpc>
                <a:spcPts val="2598"/>
              </a:lnSpc>
            </a:pPr>
            <a:r>
              <a:rPr lang="en-US" sz="1999">
                <a:solidFill>
                  <a:srgbClr val="FFFFFF"/>
                </a:solidFill>
                <a:latin typeface="Poppins 1"/>
              </a:rPr>
              <a:t>Random forest performs better in predicting churn</a:t>
            </a:r>
          </a:p>
          <a:p>
            <a:pPr algn="ctr">
              <a:lnSpc>
                <a:spcPts val="2598"/>
              </a:lnSpc>
            </a:pPr>
            <a:r>
              <a:rPr lang="en-US" sz="1999">
                <a:solidFill>
                  <a:srgbClr val="FFFFFF"/>
                </a:solidFill>
                <a:latin typeface="Poppins 1"/>
              </a:rPr>
              <a:t>Actionable Insights:</a:t>
            </a:r>
          </a:p>
          <a:p>
            <a:pPr algn="ctr">
              <a:lnSpc>
                <a:spcPts val="2598"/>
              </a:lnSpc>
            </a:pPr>
            <a:r>
              <a:rPr lang="en-US" sz="1999">
                <a:solidFill>
                  <a:srgbClr val="FFFFFF"/>
                </a:solidFill>
                <a:latin typeface="Poppins 1"/>
              </a:rPr>
              <a:t>Focus on identifying churn cases</a:t>
            </a:r>
          </a:p>
          <a:p>
            <a:pPr algn="ctr">
              <a:lnSpc>
                <a:spcPts val="2598"/>
              </a:lnSpc>
            </a:pPr>
            <a:r>
              <a:rPr lang="en-US" sz="1999">
                <a:solidFill>
                  <a:srgbClr val="FFFFFF"/>
                </a:solidFill>
                <a:latin typeface="Poppins 1"/>
              </a:rPr>
              <a:t>Target retention efforts</a:t>
            </a:r>
          </a:p>
          <a:p>
            <a:pPr algn="ctr">
              <a:lnSpc>
                <a:spcPts val="2598"/>
              </a:lnSpc>
            </a:pPr>
            <a:endParaRPr lang="en-US" sz="1999">
              <a:solidFill>
                <a:srgbClr val="FFFFFF"/>
              </a:solidFill>
              <a:latin typeface="Poppins 1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33333">
              <a:srgbClr val="FFFFFF">
                <a:alpha val="100000"/>
              </a:srgbClr>
            </a:gs>
            <a:gs pos="66667">
              <a:srgbClr val="FFFFFF">
                <a:alpha val="100000"/>
              </a:srgbClr>
            </a:gs>
            <a:gs pos="100000">
              <a:srgbClr val="0B47C0">
                <a:alpha val="295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818284">
            <a:off x="584471" y="-6963970"/>
            <a:ext cx="3194203" cy="15364540"/>
            <a:chOff x="0" y="0"/>
            <a:chExt cx="841272" cy="40466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1272" cy="4046628"/>
            </a:xfrm>
            <a:custGeom>
              <a:avLst/>
              <a:gdLst/>
              <a:ahLst/>
              <a:cxnLst/>
              <a:rect l="l" t="t" r="r" b="b"/>
              <a:pathLst>
                <a:path w="841272" h="4046628">
                  <a:moveTo>
                    <a:pt x="0" y="0"/>
                  </a:moveTo>
                  <a:lnTo>
                    <a:pt x="841272" y="0"/>
                  </a:lnTo>
                  <a:lnTo>
                    <a:pt x="841272" y="4046628"/>
                  </a:lnTo>
                  <a:lnTo>
                    <a:pt x="0" y="4046628"/>
                  </a:lnTo>
                  <a:close/>
                </a:path>
              </a:pathLst>
            </a:custGeom>
            <a:gradFill rotWithShape="1">
              <a:gsLst>
                <a:gs pos="0">
                  <a:srgbClr val="51048D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C405B7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41272" cy="4103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818284">
            <a:off x="-175732" y="2965696"/>
            <a:ext cx="274711" cy="11053763"/>
            <a:chOff x="0" y="0"/>
            <a:chExt cx="72352" cy="29112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C405B7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51048D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968431" y="2526057"/>
            <a:ext cx="12766429" cy="6780997"/>
            <a:chOff x="0" y="0"/>
            <a:chExt cx="3362352" cy="178594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362352" cy="1785942"/>
            </a:xfrm>
            <a:custGeom>
              <a:avLst/>
              <a:gdLst/>
              <a:ahLst/>
              <a:cxnLst/>
              <a:rect l="l" t="t" r="r" b="b"/>
              <a:pathLst>
                <a:path w="3362352" h="1785942">
                  <a:moveTo>
                    <a:pt x="0" y="0"/>
                  </a:moveTo>
                  <a:lnTo>
                    <a:pt x="3362352" y="0"/>
                  </a:lnTo>
                  <a:lnTo>
                    <a:pt x="3362352" y="1785942"/>
                  </a:lnTo>
                  <a:lnTo>
                    <a:pt x="0" y="1785942"/>
                  </a:lnTo>
                  <a:close/>
                </a:path>
              </a:pathLst>
            </a:custGeom>
            <a:solidFill>
              <a:srgbClr val="4310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3362352" cy="1843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24244" y="990600"/>
            <a:ext cx="5994232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99"/>
              </a:lnSpc>
            </a:pPr>
            <a:r>
              <a:rPr lang="en-US" sz="4499">
                <a:solidFill>
                  <a:srgbClr val="431096"/>
                </a:solidFill>
                <a:latin typeface="Poppins 1 Bold"/>
              </a:rPr>
              <a:t>Conclusion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787852" y="3562362"/>
            <a:ext cx="11127587" cy="4930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83" lvl="1" indent="-302291" algn="just">
              <a:lnSpc>
                <a:spcPts val="364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Poppins 1"/>
              </a:rPr>
              <a:t>Conclusion:</a:t>
            </a:r>
          </a:p>
          <a:p>
            <a:pPr marL="1209165" lvl="2" indent="-403055" algn="just">
              <a:lnSpc>
                <a:spcPts val="3640"/>
              </a:lnSpc>
              <a:buFont typeface="Arial"/>
              <a:buChar char="⚬"/>
            </a:pPr>
            <a:r>
              <a:rPr lang="en-US" sz="2800">
                <a:solidFill>
                  <a:srgbClr val="FFFFFF"/>
                </a:solidFill>
                <a:latin typeface="Poppins 1"/>
              </a:rPr>
              <a:t>High AUC (0.85) confirms model suitability</a:t>
            </a:r>
          </a:p>
          <a:p>
            <a:pPr marL="1209165" lvl="2" indent="-403055" algn="just">
              <a:lnSpc>
                <a:spcPts val="3640"/>
              </a:lnSpc>
              <a:buFont typeface="Arial"/>
              <a:buChar char="⚬"/>
            </a:pPr>
            <a:r>
              <a:rPr lang="en-US" sz="2800">
                <a:solidFill>
                  <a:srgbClr val="FFFFFF"/>
                </a:solidFill>
                <a:latin typeface="Poppins 1"/>
              </a:rPr>
              <a:t>Segmentation provides actionable insights for retention and service optimization</a:t>
            </a:r>
          </a:p>
          <a:p>
            <a:pPr marL="604583" lvl="1" indent="-302291" algn="just">
              <a:lnSpc>
                <a:spcPts val="364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Poppins 1"/>
              </a:rPr>
              <a:t>Lessons Learned:</a:t>
            </a:r>
          </a:p>
          <a:p>
            <a:pPr marL="1209165" lvl="2" indent="-403055" algn="just">
              <a:lnSpc>
                <a:spcPts val="3640"/>
              </a:lnSpc>
              <a:buFont typeface="Arial"/>
              <a:buChar char="⚬"/>
            </a:pPr>
            <a:r>
              <a:rPr lang="en-US" sz="2800">
                <a:solidFill>
                  <a:srgbClr val="FFFFFF"/>
                </a:solidFill>
                <a:latin typeface="Poppins 1"/>
              </a:rPr>
              <a:t>Importance of data cleaning and EDA</a:t>
            </a:r>
          </a:p>
          <a:p>
            <a:pPr marL="1209165" lvl="2" indent="-403055" algn="just">
              <a:lnSpc>
                <a:spcPts val="3640"/>
              </a:lnSpc>
              <a:buFont typeface="Arial"/>
              <a:buChar char="⚬"/>
            </a:pPr>
            <a:r>
              <a:rPr lang="en-US" sz="2800">
                <a:solidFill>
                  <a:srgbClr val="FFFFFF"/>
                </a:solidFill>
                <a:latin typeface="Poppins 1"/>
              </a:rPr>
              <a:t>Value of segmentation in understanding customer behavior</a:t>
            </a:r>
          </a:p>
          <a:p>
            <a:pPr marL="1209165" lvl="2" indent="-403055" algn="just">
              <a:lnSpc>
                <a:spcPts val="3640"/>
              </a:lnSpc>
              <a:buFont typeface="Arial"/>
              <a:buChar char="⚬"/>
            </a:pPr>
            <a:r>
              <a:rPr lang="en-US" sz="2800">
                <a:solidFill>
                  <a:srgbClr val="FFFFFF"/>
                </a:solidFill>
                <a:latin typeface="Poppins 1"/>
              </a:rPr>
              <a:t>Need for continuous model refinement and targeted strategies</a:t>
            </a:r>
          </a:p>
          <a:p>
            <a:pPr algn="just">
              <a:lnSpc>
                <a:spcPts val="3640"/>
              </a:lnSpc>
            </a:pPr>
            <a:endParaRPr lang="en-US" sz="2800">
              <a:solidFill>
                <a:srgbClr val="FFFFFF"/>
              </a:solidFill>
              <a:latin typeface="Poppins 1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33333">
              <a:srgbClr val="FFFFFF">
                <a:alpha val="100000"/>
              </a:srgbClr>
            </a:gs>
            <a:gs pos="66667">
              <a:srgbClr val="FFFFFF">
                <a:alpha val="100000"/>
              </a:srgbClr>
            </a:gs>
            <a:gs pos="100000">
              <a:srgbClr val="0B47C0">
                <a:alpha val="295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818284">
            <a:off x="15038389" y="-2748018"/>
            <a:ext cx="3194203" cy="16029749"/>
            <a:chOff x="0" y="0"/>
            <a:chExt cx="841272" cy="4221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1272" cy="4221827"/>
            </a:xfrm>
            <a:custGeom>
              <a:avLst/>
              <a:gdLst/>
              <a:ahLst/>
              <a:cxnLst/>
              <a:rect l="l" t="t" r="r" b="b"/>
              <a:pathLst>
                <a:path w="841272" h="4221827">
                  <a:moveTo>
                    <a:pt x="0" y="0"/>
                  </a:moveTo>
                  <a:lnTo>
                    <a:pt x="841272" y="0"/>
                  </a:lnTo>
                  <a:lnTo>
                    <a:pt x="841272" y="4221827"/>
                  </a:lnTo>
                  <a:lnTo>
                    <a:pt x="0" y="4221827"/>
                  </a:lnTo>
                  <a:close/>
                </a:path>
              </a:pathLst>
            </a:custGeom>
            <a:gradFill rotWithShape="1">
              <a:gsLst>
                <a:gs pos="0">
                  <a:srgbClr val="C405B7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51048D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41272" cy="4278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818284">
            <a:off x="13167460" y="-2748018"/>
            <a:ext cx="3194203" cy="16029749"/>
            <a:chOff x="0" y="0"/>
            <a:chExt cx="841272" cy="42218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41272" cy="4221827"/>
            </a:xfrm>
            <a:custGeom>
              <a:avLst/>
              <a:gdLst/>
              <a:ahLst/>
              <a:cxnLst/>
              <a:rect l="l" t="t" r="r" b="b"/>
              <a:pathLst>
                <a:path w="841272" h="4221827">
                  <a:moveTo>
                    <a:pt x="0" y="0"/>
                  </a:moveTo>
                  <a:lnTo>
                    <a:pt x="841272" y="0"/>
                  </a:lnTo>
                  <a:lnTo>
                    <a:pt x="841272" y="4221827"/>
                  </a:lnTo>
                  <a:lnTo>
                    <a:pt x="0" y="4221827"/>
                  </a:lnTo>
                  <a:close/>
                </a:path>
              </a:pathLst>
            </a:custGeom>
            <a:gradFill rotWithShape="1">
              <a:gsLst>
                <a:gs pos="0">
                  <a:srgbClr val="51048D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C405B7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41272" cy="4278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818284">
            <a:off x="15193790" y="-5100989"/>
            <a:ext cx="274711" cy="11053763"/>
            <a:chOff x="0" y="0"/>
            <a:chExt cx="72352" cy="29112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51048D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C405B7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1818284">
            <a:off x="8167526" y="6974300"/>
            <a:ext cx="274711" cy="11053763"/>
            <a:chOff x="0" y="0"/>
            <a:chExt cx="72352" cy="291127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C405B7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51048D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226327" y="3049454"/>
            <a:ext cx="9178144" cy="6332035"/>
            <a:chOff x="0" y="0"/>
            <a:chExt cx="498235" cy="34373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98235" cy="343734"/>
            </a:xfrm>
            <a:custGeom>
              <a:avLst/>
              <a:gdLst/>
              <a:ahLst/>
              <a:cxnLst/>
              <a:rect l="l" t="t" r="r" b="b"/>
              <a:pathLst>
                <a:path w="498235" h="343734">
                  <a:moveTo>
                    <a:pt x="203200" y="0"/>
                  </a:moveTo>
                  <a:lnTo>
                    <a:pt x="498235" y="0"/>
                  </a:lnTo>
                  <a:lnTo>
                    <a:pt x="295035" y="343734"/>
                  </a:lnTo>
                  <a:lnTo>
                    <a:pt x="0" y="34373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1600" y="-57150"/>
              <a:ext cx="295035" cy="4008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119148" y="1028700"/>
            <a:ext cx="7518110" cy="5186771"/>
            <a:chOff x="0" y="0"/>
            <a:chExt cx="498235" cy="34373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98235" cy="343734"/>
            </a:xfrm>
            <a:custGeom>
              <a:avLst/>
              <a:gdLst/>
              <a:ahLst/>
              <a:cxnLst/>
              <a:rect l="l" t="t" r="r" b="b"/>
              <a:pathLst>
                <a:path w="498235" h="343734">
                  <a:moveTo>
                    <a:pt x="203200" y="0"/>
                  </a:moveTo>
                  <a:lnTo>
                    <a:pt x="498235" y="0"/>
                  </a:lnTo>
                  <a:lnTo>
                    <a:pt x="295035" y="343734"/>
                  </a:lnTo>
                  <a:lnTo>
                    <a:pt x="0" y="34373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57150"/>
              <a:ext cx="295035" cy="4008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9293774" y="1191138"/>
            <a:ext cx="7065668" cy="4842844"/>
            <a:chOff x="0" y="0"/>
            <a:chExt cx="42559567" cy="2917054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2559604" cy="29170502"/>
            </a:xfrm>
            <a:custGeom>
              <a:avLst/>
              <a:gdLst/>
              <a:ahLst/>
              <a:cxnLst/>
              <a:rect l="l" t="t" r="r" b="b"/>
              <a:pathLst>
                <a:path w="42559604" h="29170502">
                  <a:moveTo>
                    <a:pt x="17184878" y="0"/>
                  </a:moveTo>
                  <a:lnTo>
                    <a:pt x="0" y="29170502"/>
                  </a:lnTo>
                  <a:lnTo>
                    <a:pt x="25374727" y="29170502"/>
                  </a:lnTo>
                  <a:lnTo>
                    <a:pt x="42559604" y="0"/>
                  </a:lnTo>
                  <a:lnTo>
                    <a:pt x="17184878" y="0"/>
                  </a:lnTo>
                  <a:close/>
                </a:path>
              </a:pathLst>
            </a:custGeom>
            <a:blipFill>
              <a:blip r:embed="rId2"/>
              <a:stretch>
                <a:fillRect l="-15489" t="-6266" b="-606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2577731" y="3310952"/>
            <a:ext cx="8475337" cy="5809039"/>
            <a:chOff x="0" y="0"/>
            <a:chExt cx="42559567" cy="2917054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2559604" cy="29170502"/>
            </a:xfrm>
            <a:custGeom>
              <a:avLst/>
              <a:gdLst/>
              <a:ahLst/>
              <a:cxnLst/>
              <a:rect l="l" t="t" r="r" b="b"/>
              <a:pathLst>
                <a:path w="42559604" h="29170502">
                  <a:moveTo>
                    <a:pt x="17184878" y="0"/>
                  </a:moveTo>
                  <a:lnTo>
                    <a:pt x="0" y="29170502"/>
                  </a:lnTo>
                  <a:lnTo>
                    <a:pt x="25374727" y="29170502"/>
                  </a:lnTo>
                  <a:lnTo>
                    <a:pt x="42559604" y="0"/>
                  </a:lnTo>
                  <a:lnTo>
                    <a:pt x="17184878" y="0"/>
                  </a:lnTo>
                  <a:close/>
                </a:path>
              </a:pathLst>
            </a:custGeom>
            <a:blipFill>
              <a:blip r:embed="rId3"/>
              <a:stretch>
                <a:fillRect l="-6606" t="-382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-7042335" y="6771803"/>
            <a:ext cx="15741648" cy="1004125"/>
            <a:chOff x="0" y="0"/>
            <a:chExt cx="5484916" cy="34987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484916" cy="349871"/>
            </a:xfrm>
            <a:custGeom>
              <a:avLst/>
              <a:gdLst/>
              <a:ahLst/>
              <a:cxnLst/>
              <a:rect l="l" t="t" r="r" b="b"/>
              <a:pathLst>
                <a:path w="5484916" h="349871">
                  <a:moveTo>
                    <a:pt x="203200" y="0"/>
                  </a:moveTo>
                  <a:lnTo>
                    <a:pt x="5484916" y="0"/>
                  </a:lnTo>
                  <a:lnTo>
                    <a:pt x="5281716" y="349871"/>
                  </a:lnTo>
                  <a:lnTo>
                    <a:pt x="0" y="349871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51048D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C405B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01600" y="-57150"/>
              <a:ext cx="5281716" cy="4070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-7876957" y="8169680"/>
            <a:ext cx="15741648" cy="1004125"/>
            <a:chOff x="0" y="0"/>
            <a:chExt cx="5484916" cy="34987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484916" cy="349871"/>
            </a:xfrm>
            <a:custGeom>
              <a:avLst/>
              <a:gdLst/>
              <a:ahLst/>
              <a:cxnLst/>
              <a:rect l="l" t="t" r="r" b="b"/>
              <a:pathLst>
                <a:path w="5484916" h="349871">
                  <a:moveTo>
                    <a:pt x="203200" y="0"/>
                  </a:moveTo>
                  <a:lnTo>
                    <a:pt x="5484916" y="0"/>
                  </a:lnTo>
                  <a:lnTo>
                    <a:pt x="5281716" y="349871"/>
                  </a:lnTo>
                  <a:lnTo>
                    <a:pt x="0" y="349871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51048D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C405B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57150"/>
              <a:ext cx="5281716" cy="4070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030502" y="6991352"/>
            <a:ext cx="788870" cy="565028"/>
          </a:xfrm>
          <a:custGeom>
            <a:avLst/>
            <a:gdLst/>
            <a:ahLst/>
            <a:cxnLst/>
            <a:rect l="l" t="t" r="r" b="b"/>
            <a:pathLst>
              <a:path w="788870" h="565028">
                <a:moveTo>
                  <a:pt x="0" y="0"/>
                </a:moveTo>
                <a:lnTo>
                  <a:pt x="788870" y="0"/>
                </a:lnTo>
                <a:lnTo>
                  <a:pt x="788870" y="565028"/>
                </a:lnTo>
                <a:lnTo>
                  <a:pt x="0" y="5650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1030502" y="8277307"/>
            <a:ext cx="788870" cy="788870"/>
          </a:xfrm>
          <a:custGeom>
            <a:avLst/>
            <a:gdLst/>
            <a:ahLst/>
            <a:cxnLst/>
            <a:rect l="l" t="t" r="r" b="b"/>
            <a:pathLst>
              <a:path w="788870" h="788870">
                <a:moveTo>
                  <a:pt x="0" y="0"/>
                </a:moveTo>
                <a:lnTo>
                  <a:pt x="788870" y="0"/>
                </a:lnTo>
                <a:lnTo>
                  <a:pt x="788870" y="788870"/>
                </a:lnTo>
                <a:lnTo>
                  <a:pt x="0" y="7888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TextBox 32"/>
          <p:cNvSpPr txBox="1"/>
          <p:nvPr/>
        </p:nvSpPr>
        <p:spPr>
          <a:xfrm>
            <a:off x="1030502" y="1009650"/>
            <a:ext cx="4366933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0"/>
              </a:lnSpc>
            </a:pPr>
            <a:r>
              <a:rPr lang="en-US" sz="5000">
                <a:solidFill>
                  <a:srgbClr val="431096"/>
                </a:solidFill>
                <a:latin typeface="Poppins 2 Bold"/>
              </a:rPr>
              <a:t>Contact Us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30502" y="5848890"/>
            <a:ext cx="6142615" cy="595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53"/>
              </a:lnSpc>
            </a:pPr>
            <a:r>
              <a:rPr lang="en-US" sz="3785">
                <a:solidFill>
                  <a:srgbClr val="000000"/>
                </a:solidFill>
                <a:latin typeface="Poppins 2 Bold"/>
              </a:rPr>
              <a:t>Get in touch with us: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035867" y="6866430"/>
            <a:ext cx="2935700" cy="324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82"/>
              </a:lnSpc>
              <a:spcBef>
                <a:spcPct val="0"/>
              </a:spcBef>
            </a:pPr>
            <a:r>
              <a:rPr lang="en-US" sz="1844">
                <a:solidFill>
                  <a:srgbClr val="FFFFFF"/>
                </a:solidFill>
                <a:latin typeface="Poppins 1"/>
              </a:rPr>
              <a:t>Contact to our email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035867" y="8322062"/>
            <a:ext cx="2935700" cy="324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82"/>
              </a:lnSpc>
              <a:spcBef>
                <a:spcPct val="0"/>
              </a:spcBef>
            </a:pPr>
            <a:r>
              <a:rPr lang="en-US" sz="1844">
                <a:solidFill>
                  <a:srgbClr val="FFFFFF"/>
                </a:solidFill>
                <a:latin typeface="Poppins 1"/>
              </a:rPr>
              <a:t>Visit our website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035867" y="7114667"/>
            <a:ext cx="5434146" cy="519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7"/>
              </a:lnSpc>
              <a:spcBef>
                <a:spcPct val="0"/>
              </a:spcBef>
            </a:pPr>
            <a:r>
              <a:rPr lang="en-US" sz="2955">
                <a:solidFill>
                  <a:srgbClr val="FFFFFF"/>
                </a:solidFill>
                <a:latin typeface="Poppins 1 Bold"/>
              </a:rPr>
              <a:t>jumana-o@live.com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035867" y="8598875"/>
            <a:ext cx="5434146" cy="32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7"/>
              </a:lnSpc>
              <a:spcBef>
                <a:spcPct val="0"/>
              </a:spcBef>
            </a:pPr>
            <a:r>
              <a:rPr lang="en-US" sz="1855">
                <a:solidFill>
                  <a:srgbClr val="FFFFFF"/>
                </a:solidFill>
                <a:latin typeface="Poppins 1 Bold"/>
              </a:rPr>
              <a:t>https://jumobeid.wixsite.com/my-site</a:t>
            </a:r>
          </a:p>
        </p:txBody>
      </p:sp>
      <p:grpSp>
        <p:nvGrpSpPr>
          <p:cNvPr id="38" name="Group 38"/>
          <p:cNvGrpSpPr/>
          <p:nvPr/>
        </p:nvGrpSpPr>
        <p:grpSpPr>
          <a:xfrm rot="1818284">
            <a:off x="17556910" y="4572544"/>
            <a:ext cx="3194203" cy="7569921"/>
            <a:chOff x="0" y="0"/>
            <a:chExt cx="841272" cy="1993724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41272" cy="1993724"/>
            </a:xfrm>
            <a:custGeom>
              <a:avLst/>
              <a:gdLst/>
              <a:ahLst/>
              <a:cxnLst/>
              <a:rect l="l" t="t" r="r" b="b"/>
              <a:pathLst>
                <a:path w="841272" h="1993724">
                  <a:moveTo>
                    <a:pt x="0" y="0"/>
                  </a:moveTo>
                  <a:lnTo>
                    <a:pt x="841272" y="0"/>
                  </a:lnTo>
                  <a:lnTo>
                    <a:pt x="841272" y="1993724"/>
                  </a:lnTo>
                  <a:lnTo>
                    <a:pt x="0" y="1993724"/>
                  </a:lnTo>
                  <a:close/>
                </a:path>
              </a:pathLst>
            </a:custGeom>
            <a:gradFill rotWithShape="1">
              <a:gsLst>
                <a:gs pos="0">
                  <a:srgbClr val="51048D">
                    <a:alpha val="100000"/>
                  </a:srgbClr>
                </a:gs>
                <a:gs pos="50000">
                  <a:srgbClr val="054CC4">
                    <a:alpha val="49500"/>
                  </a:srgbClr>
                </a:gs>
                <a:gs pos="100000">
                  <a:srgbClr val="C405B7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57150"/>
              <a:ext cx="841272" cy="2050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33333">
              <a:srgbClr val="FFFFFF">
                <a:alpha val="100000"/>
              </a:srgbClr>
            </a:gs>
            <a:gs pos="66667">
              <a:srgbClr val="FFFFFF">
                <a:alpha val="100000"/>
              </a:srgbClr>
            </a:gs>
            <a:gs pos="100000">
              <a:srgbClr val="0B47C0">
                <a:alpha val="295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818284">
            <a:off x="10792723" y="-2748018"/>
            <a:ext cx="3194203" cy="16029749"/>
            <a:chOff x="0" y="0"/>
            <a:chExt cx="841272" cy="4221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1272" cy="4221827"/>
            </a:xfrm>
            <a:custGeom>
              <a:avLst/>
              <a:gdLst/>
              <a:ahLst/>
              <a:cxnLst/>
              <a:rect l="l" t="t" r="r" b="b"/>
              <a:pathLst>
                <a:path w="841272" h="4221827">
                  <a:moveTo>
                    <a:pt x="0" y="0"/>
                  </a:moveTo>
                  <a:lnTo>
                    <a:pt x="841272" y="0"/>
                  </a:lnTo>
                  <a:lnTo>
                    <a:pt x="841272" y="4221827"/>
                  </a:lnTo>
                  <a:lnTo>
                    <a:pt x="0" y="4221827"/>
                  </a:lnTo>
                  <a:close/>
                </a:path>
              </a:pathLst>
            </a:custGeom>
            <a:gradFill rotWithShape="1">
              <a:gsLst>
                <a:gs pos="0">
                  <a:srgbClr val="51048D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C405B7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41272" cy="4278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818284">
            <a:off x="7345988" y="4232895"/>
            <a:ext cx="274711" cy="11053763"/>
            <a:chOff x="0" y="0"/>
            <a:chExt cx="72352" cy="29112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51048D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C405B7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818284">
            <a:off x="18613367" y="-7285016"/>
            <a:ext cx="274711" cy="11053763"/>
            <a:chOff x="0" y="0"/>
            <a:chExt cx="72352" cy="29112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51048D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C405B7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144000" y="1149327"/>
            <a:ext cx="8982538" cy="7988157"/>
            <a:chOff x="0" y="0"/>
            <a:chExt cx="21896591" cy="1947260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896578" cy="19472656"/>
            </a:xfrm>
            <a:custGeom>
              <a:avLst/>
              <a:gdLst/>
              <a:ahLst/>
              <a:cxnLst/>
              <a:rect l="l" t="t" r="r" b="b"/>
              <a:pathLst>
                <a:path w="21896578" h="19472656">
                  <a:moveTo>
                    <a:pt x="11347450" y="0"/>
                  </a:moveTo>
                  <a:lnTo>
                    <a:pt x="0" y="19472656"/>
                  </a:lnTo>
                  <a:lnTo>
                    <a:pt x="21896578" y="19472656"/>
                  </a:lnTo>
                  <a:lnTo>
                    <a:pt x="21896578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9493854" y="1381125"/>
            <a:ext cx="8461234" cy="7524563"/>
            <a:chOff x="0" y="0"/>
            <a:chExt cx="21896591" cy="194726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896578" cy="19472656"/>
            </a:xfrm>
            <a:custGeom>
              <a:avLst/>
              <a:gdLst/>
              <a:ahLst/>
              <a:cxnLst/>
              <a:rect l="l" t="t" r="r" b="b"/>
              <a:pathLst>
                <a:path w="21896578" h="19472656">
                  <a:moveTo>
                    <a:pt x="11347450" y="0"/>
                  </a:moveTo>
                  <a:lnTo>
                    <a:pt x="0" y="19472656"/>
                  </a:lnTo>
                  <a:lnTo>
                    <a:pt x="21896578" y="19472656"/>
                  </a:lnTo>
                  <a:lnTo>
                    <a:pt x="21896578" y="0"/>
                  </a:lnTo>
                  <a:close/>
                </a:path>
              </a:pathLst>
            </a:custGeom>
            <a:blipFill>
              <a:blip r:embed="rId2"/>
              <a:stretch>
                <a:fillRect l="-19152" t="-19779" r="-4062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 rot="1818284">
            <a:off x="16215886" y="4572544"/>
            <a:ext cx="3194203" cy="7569921"/>
            <a:chOff x="0" y="0"/>
            <a:chExt cx="841272" cy="199372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41272" cy="1993724"/>
            </a:xfrm>
            <a:custGeom>
              <a:avLst/>
              <a:gdLst/>
              <a:ahLst/>
              <a:cxnLst/>
              <a:rect l="l" t="t" r="r" b="b"/>
              <a:pathLst>
                <a:path w="841272" h="1993724">
                  <a:moveTo>
                    <a:pt x="0" y="0"/>
                  </a:moveTo>
                  <a:lnTo>
                    <a:pt x="841272" y="0"/>
                  </a:lnTo>
                  <a:lnTo>
                    <a:pt x="841272" y="1993724"/>
                  </a:lnTo>
                  <a:lnTo>
                    <a:pt x="0" y="1993724"/>
                  </a:lnTo>
                  <a:close/>
                </a:path>
              </a:pathLst>
            </a:custGeom>
            <a:gradFill rotWithShape="1">
              <a:gsLst>
                <a:gs pos="0">
                  <a:srgbClr val="51048D">
                    <a:alpha val="100000"/>
                  </a:srgbClr>
                </a:gs>
                <a:gs pos="50000">
                  <a:srgbClr val="054CC4">
                    <a:alpha val="49500"/>
                  </a:srgbClr>
                </a:gs>
                <a:gs pos="100000">
                  <a:srgbClr val="C405B7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41272" cy="2050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2459526" y="3369129"/>
            <a:ext cx="10178946" cy="649292"/>
            <a:chOff x="0" y="0"/>
            <a:chExt cx="5484916" cy="34987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484916" cy="349871"/>
            </a:xfrm>
            <a:custGeom>
              <a:avLst/>
              <a:gdLst/>
              <a:ahLst/>
              <a:cxnLst/>
              <a:rect l="l" t="t" r="r" b="b"/>
              <a:pathLst>
                <a:path w="5484916" h="349871">
                  <a:moveTo>
                    <a:pt x="203200" y="0"/>
                  </a:moveTo>
                  <a:lnTo>
                    <a:pt x="5484916" y="0"/>
                  </a:lnTo>
                  <a:lnTo>
                    <a:pt x="5281716" y="349871"/>
                  </a:lnTo>
                  <a:lnTo>
                    <a:pt x="0" y="349871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51048D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C405B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01600" y="-57150"/>
              <a:ext cx="5281716" cy="4070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030502" y="8287316"/>
            <a:ext cx="970984" cy="970984"/>
          </a:xfrm>
          <a:custGeom>
            <a:avLst/>
            <a:gdLst/>
            <a:ahLst/>
            <a:cxnLst/>
            <a:rect l="l" t="t" r="r" b="b"/>
            <a:pathLst>
              <a:path w="970984" h="970984">
                <a:moveTo>
                  <a:pt x="0" y="0"/>
                </a:moveTo>
                <a:lnTo>
                  <a:pt x="970984" y="0"/>
                </a:lnTo>
                <a:lnTo>
                  <a:pt x="970984" y="970984"/>
                </a:lnTo>
                <a:lnTo>
                  <a:pt x="0" y="9709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1028700" y="5537050"/>
            <a:ext cx="8661171" cy="70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20"/>
              </a:lnSpc>
            </a:pPr>
            <a:r>
              <a:rPr lang="en-US" sz="4452" spc="1304">
                <a:solidFill>
                  <a:srgbClr val="121212"/>
                </a:solidFill>
                <a:latin typeface="Poppins 2 Semi-Bold"/>
              </a:rPr>
              <a:t>For Your Attention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30502" y="3891673"/>
            <a:ext cx="8659369" cy="184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84"/>
              </a:lnSpc>
            </a:pPr>
            <a:r>
              <a:rPr lang="en-US" sz="11812">
                <a:solidFill>
                  <a:srgbClr val="431096"/>
                </a:solidFill>
                <a:latin typeface="Poppins 2 Semi-Bold"/>
              </a:rPr>
              <a:t>Thank You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30502" y="3446437"/>
            <a:ext cx="6173564" cy="48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9"/>
              </a:lnSpc>
            </a:pPr>
            <a:r>
              <a:rPr lang="en-US" sz="3155">
                <a:solidFill>
                  <a:srgbClr val="FFFFFF"/>
                </a:solidFill>
                <a:latin typeface="Poppins 1 Semi-Bold"/>
              </a:rPr>
              <a:t>Customer Churn 2024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220134" y="8588487"/>
            <a:ext cx="5499286" cy="516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4"/>
              </a:lnSpc>
              <a:spcBef>
                <a:spcPct val="0"/>
              </a:spcBef>
            </a:pPr>
            <a:r>
              <a:rPr lang="en-US" sz="2896">
                <a:solidFill>
                  <a:srgbClr val="000000"/>
                </a:solidFill>
                <a:latin typeface="Poppins 1 Bold"/>
              </a:rPr>
              <a:t>https://www.connexall.com/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220134" y="8336909"/>
            <a:ext cx="3009310" cy="350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8"/>
              </a:lnSpc>
              <a:spcBef>
                <a:spcPct val="0"/>
              </a:spcBef>
            </a:pPr>
            <a:r>
              <a:rPr lang="en-US" sz="1948">
                <a:solidFill>
                  <a:srgbClr val="000000"/>
                </a:solidFill>
                <a:latin typeface="Poppins 1"/>
              </a:rPr>
              <a:t>Visit Our Website</a:t>
            </a:r>
          </a:p>
        </p:txBody>
      </p:sp>
      <p:sp>
        <p:nvSpPr>
          <p:cNvPr id="27" name="Freeform 27"/>
          <p:cNvSpPr/>
          <p:nvPr/>
        </p:nvSpPr>
        <p:spPr>
          <a:xfrm>
            <a:off x="215721" y="180861"/>
            <a:ext cx="9546927" cy="2400528"/>
          </a:xfrm>
          <a:custGeom>
            <a:avLst/>
            <a:gdLst/>
            <a:ahLst/>
            <a:cxnLst/>
            <a:rect l="l" t="t" r="r" b="b"/>
            <a:pathLst>
              <a:path w="9546927" h="2400528">
                <a:moveTo>
                  <a:pt x="0" y="0"/>
                </a:moveTo>
                <a:lnTo>
                  <a:pt x="9546927" y="0"/>
                </a:lnTo>
                <a:lnTo>
                  <a:pt x="9546927" y="2400528"/>
                </a:lnTo>
                <a:lnTo>
                  <a:pt x="0" y="24005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33333">
              <a:srgbClr val="FFFFFF">
                <a:alpha val="100000"/>
              </a:srgbClr>
            </a:gs>
            <a:gs pos="66667">
              <a:srgbClr val="FFFFFF">
                <a:alpha val="100000"/>
              </a:srgbClr>
            </a:gs>
            <a:gs pos="100000">
              <a:srgbClr val="0B47C0">
                <a:alpha val="295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818284">
            <a:off x="11743141" y="-2556686"/>
            <a:ext cx="3952556" cy="16029749"/>
            <a:chOff x="0" y="0"/>
            <a:chExt cx="1041002" cy="4221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1002" cy="4221827"/>
            </a:xfrm>
            <a:custGeom>
              <a:avLst/>
              <a:gdLst/>
              <a:ahLst/>
              <a:cxnLst/>
              <a:rect l="l" t="t" r="r" b="b"/>
              <a:pathLst>
                <a:path w="1041002" h="4221827">
                  <a:moveTo>
                    <a:pt x="0" y="0"/>
                  </a:moveTo>
                  <a:lnTo>
                    <a:pt x="1041002" y="0"/>
                  </a:lnTo>
                  <a:lnTo>
                    <a:pt x="1041002" y="4221827"/>
                  </a:lnTo>
                  <a:lnTo>
                    <a:pt x="0" y="4221827"/>
                  </a:lnTo>
                  <a:close/>
                </a:path>
              </a:pathLst>
            </a:custGeom>
            <a:gradFill rotWithShape="1">
              <a:gsLst>
                <a:gs pos="0">
                  <a:srgbClr val="51048D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C405B7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041002" cy="4278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818284">
            <a:off x="8348218" y="4232895"/>
            <a:ext cx="274711" cy="11053763"/>
            <a:chOff x="0" y="0"/>
            <a:chExt cx="72352" cy="29112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51048D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C405B7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91602" y="1028700"/>
            <a:ext cx="11928622" cy="8229600"/>
            <a:chOff x="0" y="0"/>
            <a:chExt cx="498235" cy="34373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98235" cy="343734"/>
            </a:xfrm>
            <a:custGeom>
              <a:avLst/>
              <a:gdLst/>
              <a:ahLst/>
              <a:cxnLst/>
              <a:rect l="l" t="t" r="r" b="b"/>
              <a:pathLst>
                <a:path w="498235" h="343734">
                  <a:moveTo>
                    <a:pt x="203200" y="0"/>
                  </a:moveTo>
                  <a:lnTo>
                    <a:pt x="498235" y="0"/>
                  </a:lnTo>
                  <a:lnTo>
                    <a:pt x="295035" y="343734"/>
                  </a:lnTo>
                  <a:lnTo>
                    <a:pt x="0" y="34373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1600" y="-57150"/>
              <a:ext cx="295035" cy="4008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0358219" y="1298623"/>
            <a:ext cx="11219285" cy="7689754"/>
            <a:chOff x="0" y="0"/>
            <a:chExt cx="42559567" cy="2917054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559604" cy="29170502"/>
            </a:xfrm>
            <a:custGeom>
              <a:avLst/>
              <a:gdLst/>
              <a:ahLst/>
              <a:cxnLst/>
              <a:rect l="l" t="t" r="r" b="b"/>
              <a:pathLst>
                <a:path w="42559604" h="29170502">
                  <a:moveTo>
                    <a:pt x="17184878" y="0"/>
                  </a:moveTo>
                  <a:lnTo>
                    <a:pt x="0" y="29170502"/>
                  </a:lnTo>
                  <a:lnTo>
                    <a:pt x="25374727" y="29170502"/>
                  </a:lnTo>
                  <a:lnTo>
                    <a:pt x="42559604" y="0"/>
                  </a:lnTo>
                  <a:lnTo>
                    <a:pt x="17184878" y="0"/>
                  </a:lnTo>
                  <a:close/>
                </a:path>
              </a:pathLst>
            </a:custGeom>
            <a:blipFill>
              <a:blip r:embed="rId2"/>
              <a:stretch>
                <a:fillRect l="-2646" t="-15410" r="-23175" b="-115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 rot="1818284">
            <a:off x="16215886" y="4572544"/>
            <a:ext cx="3194203" cy="7569921"/>
            <a:chOff x="0" y="0"/>
            <a:chExt cx="841272" cy="199372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41272" cy="1993724"/>
            </a:xfrm>
            <a:custGeom>
              <a:avLst/>
              <a:gdLst/>
              <a:ahLst/>
              <a:cxnLst/>
              <a:rect l="l" t="t" r="r" b="b"/>
              <a:pathLst>
                <a:path w="841272" h="1993724">
                  <a:moveTo>
                    <a:pt x="0" y="0"/>
                  </a:moveTo>
                  <a:lnTo>
                    <a:pt x="841272" y="0"/>
                  </a:lnTo>
                  <a:lnTo>
                    <a:pt x="841272" y="1993724"/>
                  </a:lnTo>
                  <a:lnTo>
                    <a:pt x="0" y="1993724"/>
                  </a:lnTo>
                  <a:close/>
                </a:path>
              </a:pathLst>
            </a:custGeom>
            <a:gradFill rotWithShape="1">
              <a:gsLst>
                <a:gs pos="0">
                  <a:srgbClr val="51048D">
                    <a:alpha val="100000"/>
                  </a:srgbClr>
                </a:gs>
                <a:gs pos="50000">
                  <a:srgbClr val="054CC4">
                    <a:alpha val="49500"/>
                  </a:srgbClr>
                </a:gs>
                <a:gs pos="100000">
                  <a:srgbClr val="C405B7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41272" cy="2050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8700" y="6648896"/>
            <a:ext cx="3036397" cy="2609404"/>
            <a:chOff x="0" y="0"/>
            <a:chExt cx="812800" cy="6985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51048D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C405B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163735" y="6755841"/>
            <a:ext cx="2766327" cy="2395514"/>
            <a:chOff x="0" y="0"/>
            <a:chExt cx="4282440" cy="37084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t="-13158" b="-1315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28700" y="1904830"/>
            <a:ext cx="9543990" cy="438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 algn="just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Poppins 1"/>
              </a:rPr>
              <a:t>Project Scope: Develop a machine-learning model to predict customer churn.</a:t>
            </a:r>
          </a:p>
          <a:p>
            <a:pPr marL="647697" lvl="1" indent="-323848" algn="just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Poppins 1"/>
              </a:rPr>
              <a:t>Background: Understanding churn helps in retaining customers and improving service quality.</a:t>
            </a:r>
          </a:p>
          <a:p>
            <a:pPr marL="647697" lvl="1" indent="-323848" algn="just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Poppins 1"/>
              </a:rPr>
              <a:t>Objective: Leverage data analysis and predictive modeling to identify key factors influencing churn.</a:t>
            </a:r>
          </a:p>
          <a:p>
            <a:pPr algn="just">
              <a:lnSpc>
                <a:spcPts val="3899"/>
              </a:lnSpc>
            </a:pPr>
            <a:endParaRPr lang="en-US" sz="2999">
              <a:solidFill>
                <a:srgbClr val="000000"/>
              </a:solidFill>
              <a:latin typeface="Poppins 1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28700" y="1019175"/>
            <a:ext cx="7456874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84"/>
              </a:lnSpc>
            </a:pPr>
            <a:r>
              <a:rPr lang="en-US" sz="4499">
                <a:solidFill>
                  <a:srgbClr val="431096"/>
                </a:solidFill>
                <a:latin typeface="Poppins 1 Bold"/>
              </a:rPr>
              <a:t>Scope and Background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396674" y="7623601"/>
            <a:ext cx="4431229" cy="199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76"/>
              </a:lnSpc>
            </a:pPr>
            <a:r>
              <a:rPr lang="en-US" sz="2059">
                <a:solidFill>
                  <a:srgbClr val="000000"/>
                </a:solidFill>
                <a:latin typeface="Poppins 1"/>
              </a:rPr>
              <a:t>Github:</a:t>
            </a:r>
          </a:p>
          <a:p>
            <a:pPr algn="just">
              <a:lnSpc>
                <a:spcPts val="2676"/>
              </a:lnSpc>
            </a:pPr>
            <a:r>
              <a:rPr lang="en-US" sz="2059">
                <a:solidFill>
                  <a:srgbClr val="000000"/>
                </a:solidFill>
                <a:latin typeface="Poppins 1"/>
              </a:rPr>
              <a:t>h</a:t>
            </a:r>
            <a:r>
              <a:rPr lang="en-US" sz="2059" u="sng">
                <a:solidFill>
                  <a:srgbClr val="000000"/>
                </a:solidFill>
                <a:latin typeface="Poppins 1"/>
                <a:hlinkClick r:id="rId4" tooltip="https://github.com/jumobeid/DataScience"/>
              </a:rPr>
              <a:t>ttps://github.com/jumobeid/DataScience</a:t>
            </a:r>
          </a:p>
          <a:p>
            <a:pPr algn="just">
              <a:lnSpc>
                <a:spcPts val="2676"/>
              </a:lnSpc>
            </a:pPr>
            <a:r>
              <a:rPr lang="en-US" sz="2059">
                <a:solidFill>
                  <a:srgbClr val="000000"/>
                </a:solidFill>
                <a:latin typeface="Poppins 1"/>
              </a:rPr>
              <a:t>Linked In :</a:t>
            </a:r>
          </a:p>
          <a:p>
            <a:pPr algn="just">
              <a:lnSpc>
                <a:spcPts val="2676"/>
              </a:lnSpc>
            </a:pPr>
            <a:r>
              <a:rPr lang="en-US" sz="2059">
                <a:solidFill>
                  <a:srgbClr val="000000"/>
                </a:solidFill>
                <a:latin typeface="Poppins 1"/>
              </a:rPr>
              <a:t>https://www.linkedin.com/in/joumana-obeid-586532297/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396674" y="6940847"/>
            <a:ext cx="4431229" cy="535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55"/>
              </a:lnSpc>
            </a:pPr>
            <a:r>
              <a:rPr lang="en-US" sz="3500">
                <a:solidFill>
                  <a:srgbClr val="000000"/>
                </a:solidFill>
                <a:latin typeface="Poppins 1 Bold"/>
              </a:rPr>
              <a:t>Joumana Obeid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33333">
              <a:srgbClr val="FFFFFF">
                <a:alpha val="100000"/>
              </a:srgbClr>
            </a:gs>
            <a:gs pos="66667">
              <a:srgbClr val="FFFFFF">
                <a:alpha val="100000"/>
              </a:srgbClr>
            </a:gs>
            <a:gs pos="100000">
              <a:srgbClr val="0B47C0">
                <a:alpha val="295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797673" y="-1555190"/>
            <a:ext cx="22878146" cy="3556926"/>
            <a:chOff x="0" y="0"/>
            <a:chExt cx="2247054" cy="3493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47054" cy="349355"/>
            </a:xfrm>
            <a:custGeom>
              <a:avLst/>
              <a:gdLst/>
              <a:ahLst/>
              <a:cxnLst/>
              <a:rect l="l" t="t" r="r" b="b"/>
              <a:pathLst>
                <a:path w="2247054" h="349355">
                  <a:moveTo>
                    <a:pt x="2043854" y="0"/>
                  </a:moveTo>
                  <a:lnTo>
                    <a:pt x="0" y="0"/>
                  </a:lnTo>
                  <a:lnTo>
                    <a:pt x="203200" y="349355"/>
                  </a:lnTo>
                  <a:lnTo>
                    <a:pt x="2247054" y="349355"/>
                  </a:lnTo>
                  <a:lnTo>
                    <a:pt x="2043854" y="0"/>
                  </a:lnTo>
                  <a:close/>
                </a:path>
              </a:pathLst>
            </a:custGeom>
            <a:gradFill rotWithShape="1">
              <a:gsLst>
                <a:gs pos="0">
                  <a:srgbClr val="51048D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C405B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57150"/>
              <a:ext cx="2043854" cy="4065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0971" y="1000125"/>
            <a:ext cx="8128329" cy="92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785"/>
              </a:lnSpc>
            </a:pPr>
            <a:r>
              <a:rPr lang="en-US" sz="5900">
                <a:solidFill>
                  <a:srgbClr val="431096"/>
                </a:solidFill>
                <a:latin typeface="Poppins 2 Bold"/>
              </a:rPr>
              <a:t>Project Participation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3203973"/>
            <a:ext cx="2689411" cy="2311212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51048D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C405B7">
                    <a:alpha val="100000"/>
                  </a:srgbClr>
                </a:gs>
              </a:gsLst>
              <a:lin ang="0"/>
            </a:gradFill>
            <a:ln w="104775" cap="sq">
              <a:solidFill>
                <a:srgbClr val="43109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6717422"/>
            <a:ext cx="2689411" cy="2311212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51048D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C405B7">
                    <a:alpha val="100000"/>
                  </a:srgbClr>
                </a:gs>
              </a:gsLst>
              <a:lin ang="0"/>
            </a:gradFill>
            <a:ln w="104775" cap="sq">
              <a:solidFill>
                <a:srgbClr val="43109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8959574">
            <a:off x="5721043" y="-8348810"/>
            <a:ext cx="274711" cy="11053763"/>
            <a:chOff x="0" y="0"/>
            <a:chExt cx="72352" cy="291127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C405B7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51048D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002757" y="3284673"/>
            <a:ext cx="5128214" cy="666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6"/>
              </a:lnSpc>
            </a:pPr>
            <a:r>
              <a:rPr lang="en-US" sz="4253">
                <a:solidFill>
                  <a:srgbClr val="000000"/>
                </a:solidFill>
                <a:latin typeface="Poppins 1 Bold"/>
              </a:rPr>
              <a:t>About my teams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02757" y="6798122"/>
            <a:ext cx="5128214" cy="666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6"/>
              </a:lnSpc>
            </a:pPr>
            <a:r>
              <a:rPr lang="en-US" sz="4253">
                <a:solidFill>
                  <a:srgbClr val="000000"/>
                </a:solidFill>
                <a:latin typeface="Poppins 1 Bold"/>
              </a:rPr>
              <a:t>Tools used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02757" y="4144868"/>
            <a:ext cx="12532643" cy="2101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17"/>
              </a:lnSpc>
            </a:pPr>
            <a:endParaRPr dirty="0"/>
          </a:p>
          <a:p>
            <a:pPr marL="551001" lvl="1" indent="-275501" algn="just">
              <a:lnSpc>
                <a:spcPts val="3317"/>
              </a:lnSpc>
              <a:buFont typeface="Arial"/>
              <a:buChar char="•"/>
            </a:pPr>
            <a:r>
              <a:rPr lang="en-US" sz="2552" dirty="0">
                <a:solidFill>
                  <a:srgbClr val="000000"/>
                </a:solidFill>
                <a:latin typeface="Poppins 1"/>
              </a:rPr>
              <a:t>Team Player: Managed team of 4-5 and 6 students .</a:t>
            </a:r>
          </a:p>
          <a:p>
            <a:pPr marL="551001" lvl="1" indent="-275501" algn="just">
              <a:lnSpc>
                <a:spcPts val="3317"/>
              </a:lnSpc>
              <a:buFont typeface="Arial"/>
              <a:buChar char="•"/>
            </a:pPr>
            <a:r>
              <a:rPr lang="en-US" sz="2552" dirty="0">
                <a:solidFill>
                  <a:srgbClr val="000000"/>
                </a:solidFill>
                <a:latin typeface="Poppins 1"/>
              </a:rPr>
              <a:t>My role was the Team Leader in more than overall 35 projects in the last three years</a:t>
            </a:r>
          </a:p>
          <a:p>
            <a:pPr algn="just">
              <a:lnSpc>
                <a:spcPts val="3317"/>
              </a:lnSpc>
            </a:pPr>
            <a:endParaRPr lang="en-US" sz="2552" dirty="0">
              <a:solidFill>
                <a:srgbClr val="000000"/>
              </a:solidFill>
              <a:latin typeface="Poppins 1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002757" y="7658317"/>
            <a:ext cx="13256543" cy="1270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1001" lvl="1" indent="-275501" algn="just">
              <a:lnSpc>
                <a:spcPts val="3317"/>
              </a:lnSpc>
              <a:buFont typeface="Arial"/>
              <a:buChar char="•"/>
            </a:pPr>
            <a:r>
              <a:rPr lang="en-US" sz="2552">
                <a:solidFill>
                  <a:srgbClr val="000000"/>
                </a:solidFill>
                <a:latin typeface="Poppins 1"/>
              </a:rPr>
              <a:t>Tools Used: Python, R, Jupyter Notebook, Seaborn, Matplotlib</a:t>
            </a:r>
          </a:p>
          <a:p>
            <a:pPr algn="just">
              <a:lnSpc>
                <a:spcPts val="3317"/>
              </a:lnSpc>
            </a:pPr>
            <a:r>
              <a:rPr lang="en-US" sz="2552">
                <a:solidFill>
                  <a:srgbClr val="000000"/>
                </a:solidFill>
                <a:latin typeface="Poppins 1"/>
              </a:rPr>
              <a:t>Data Source</a:t>
            </a:r>
          </a:p>
          <a:p>
            <a:pPr algn="just">
              <a:lnSpc>
                <a:spcPts val="3317"/>
              </a:lnSpc>
            </a:pPr>
            <a:r>
              <a:rPr lang="en-US" sz="2552">
                <a:solidFill>
                  <a:srgbClr val="000000"/>
                </a:solidFill>
                <a:latin typeface="Poppins 1"/>
              </a:rPr>
              <a:t>https://github.com/IBM/telco-customer-churn-on-icp4d/tree/master/data:</a:t>
            </a:r>
          </a:p>
        </p:txBody>
      </p:sp>
      <p:sp>
        <p:nvSpPr>
          <p:cNvPr id="19" name="Freeform 19"/>
          <p:cNvSpPr/>
          <p:nvPr/>
        </p:nvSpPr>
        <p:spPr>
          <a:xfrm>
            <a:off x="1651984" y="3793264"/>
            <a:ext cx="1442842" cy="1132631"/>
          </a:xfrm>
          <a:custGeom>
            <a:avLst/>
            <a:gdLst/>
            <a:ahLst/>
            <a:cxnLst/>
            <a:rect l="l" t="t" r="r" b="b"/>
            <a:pathLst>
              <a:path w="1442842" h="1132631">
                <a:moveTo>
                  <a:pt x="0" y="0"/>
                </a:moveTo>
                <a:lnTo>
                  <a:pt x="1442842" y="0"/>
                </a:lnTo>
                <a:lnTo>
                  <a:pt x="1442842" y="1132630"/>
                </a:lnTo>
                <a:lnTo>
                  <a:pt x="0" y="1132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651984" y="7306713"/>
            <a:ext cx="1442842" cy="1132631"/>
          </a:xfrm>
          <a:custGeom>
            <a:avLst/>
            <a:gdLst/>
            <a:ahLst/>
            <a:cxnLst/>
            <a:rect l="l" t="t" r="r" b="b"/>
            <a:pathLst>
              <a:path w="1442842" h="1132631">
                <a:moveTo>
                  <a:pt x="0" y="0"/>
                </a:moveTo>
                <a:lnTo>
                  <a:pt x="1442842" y="0"/>
                </a:lnTo>
                <a:lnTo>
                  <a:pt x="1442842" y="1132630"/>
                </a:lnTo>
                <a:lnTo>
                  <a:pt x="0" y="11326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33333">
              <a:srgbClr val="FFFFFF">
                <a:alpha val="100000"/>
              </a:srgbClr>
            </a:gs>
            <a:gs pos="66667">
              <a:srgbClr val="FFFFFF">
                <a:alpha val="100000"/>
              </a:srgbClr>
            </a:gs>
            <a:gs pos="100000">
              <a:srgbClr val="0B47C0">
                <a:alpha val="295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817999">
            <a:off x="1578547" y="-2673157"/>
            <a:ext cx="3194203" cy="16029749"/>
            <a:chOff x="0" y="0"/>
            <a:chExt cx="841272" cy="4221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1272" cy="4221827"/>
            </a:xfrm>
            <a:custGeom>
              <a:avLst/>
              <a:gdLst/>
              <a:ahLst/>
              <a:cxnLst/>
              <a:rect l="l" t="t" r="r" b="b"/>
              <a:pathLst>
                <a:path w="841272" h="4221827">
                  <a:moveTo>
                    <a:pt x="0" y="0"/>
                  </a:moveTo>
                  <a:lnTo>
                    <a:pt x="841272" y="0"/>
                  </a:lnTo>
                  <a:lnTo>
                    <a:pt x="841272" y="4221827"/>
                  </a:lnTo>
                  <a:lnTo>
                    <a:pt x="0" y="4221827"/>
                  </a:lnTo>
                  <a:close/>
                </a:path>
              </a:pathLst>
            </a:custGeom>
            <a:gradFill rotWithShape="1">
              <a:gsLst>
                <a:gs pos="0">
                  <a:srgbClr val="51048D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C405B7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41272" cy="4278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8959574">
            <a:off x="1398783" y="-6961850"/>
            <a:ext cx="274711" cy="11053763"/>
            <a:chOff x="0" y="0"/>
            <a:chExt cx="72352" cy="29112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C405B7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51048D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8959574">
            <a:off x="2403563" y="2840971"/>
            <a:ext cx="274711" cy="11053763"/>
            <a:chOff x="0" y="0"/>
            <a:chExt cx="72352" cy="29112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C405B7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51048D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03371" y="6690649"/>
            <a:ext cx="12544670" cy="858187"/>
            <a:chOff x="0" y="0"/>
            <a:chExt cx="5106750" cy="34935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106750" cy="349355"/>
            </a:xfrm>
            <a:custGeom>
              <a:avLst/>
              <a:gdLst/>
              <a:ahLst/>
              <a:cxnLst/>
              <a:rect l="l" t="t" r="r" b="b"/>
              <a:pathLst>
                <a:path w="5106750" h="349355">
                  <a:moveTo>
                    <a:pt x="4903550" y="0"/>
                  </a:moveTo>
                  <a:lnTo>
                    <a:pt x="0" y="0"/>
                  </a:lnTo>
                  <a:lnTo>
                    <a:pt x="203200" y="349355"/>
                  </a:lnTo>
                  <a:lnTo>
                    <a:pt x="5106750" y="349355"/>
                  </a:lnTo>
                  <a:lnTo>
                    <a:pt x="4903550" y="0"/>
                  </a:lnTo>
                  <a:close/>
                </a:path>
              </a:pathLst>
            </a:custGeom>
            <a:gradFill rotWithShape="1">
              <a:gsLst>
                <a:gs pos="0">
                  <a:srgbClr val="51048D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C405B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28575"/>
              <a:ext cx="4903550" cy="377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2458751" y="1959374"/>
            <a:ext cx="8949311" cy="7690814"/>
            <a:chOff x="0" y="0"/>
            <a:chExt cx="812800" cy="698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51048D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C405B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-2151850" y="2195694"/>
            <a:ext cx="8335509" cy="7218175"/>
            <a:chOff x="0" y="0"/>
            <a:chExt cx="4282440" cy="3708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29731" t="-10911" r="-1415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6906183" y="2517895"/>
            <a:ext cx="10353117" cy="3702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4782" lvl="1" indent="-322391" algn="just">
              <a:lnSpc>
                <a:spcPts val="4181"/>
              </a:lnSpc>
              <a:buFont typeface="Arial"/>
              <a:buChar char="•"/>
            </a:pPr>
            <a:r>
              <a:rPr lang="en-US" sz="2986">
                <a:solidFill>
                  <a:srgbClr val="000000"/>
                </a:solidFill>
                <a:latin typeface="Poppins 1"/>
              </a:rPr>
              <a:t>Goal: Predict customer churn and understand contributing factors.</a:t>
            </a:r>
          </a:p>
          <a:p>
            <a:pPr marL="644782" lvl="1" indent="-322391" algn="just">
              <a:lnSpc>
                <a:spcPts val="4181"/>
              </a:lnSpc>
              <a:buFont typeface="Arial"/>
              <a:buChar char="•"/>
            </a:pPr>
            <a:r>
              <a:rPr lang="en-US" sz="2986">
                <a:solidFill>
                  <a:srgbClr val="000000"/>
                </a:solidFill>
                <a:latin typeface="Poppins 1"/>
              </a:rPr>
              <a:t>Methods: Data cleaning, exploratory data analysis (EDA), data visualization, and predictive modeling.</a:t>
            </a:r>
          </a:p>
          <a:p>
            <a:pPr marL="644782" lvl="1" indent="-322391" algn="just">
              <a:lnSpc>
                <a:spcPts val="4181"/>
              </a:lnSpc>
              <a:spcBef>
                <a:spcPct val="0"/>
              </a:spcBef>
              <a:buFont typeface="Arial"/>
              <a:buChar char="•"/>
            </a:pPr>
            <a:r>
              <a:rPr lang="en-US" sz="2986">
                <a:solidFill>
                  <a:srgbClr val="000000"/>
                </a:solidFill>
                <a:latin typeface="Poppins 1"/>
              </a:rPr>
              <a:t>Approach: Comprehensive analysis using Python and R for a detailed understanding.</a:t>
            </a:r>
          </a:p>
          <a:p>
            <a:pPr algn="just">
              <a:lnSpc>
                <a:spcPts val="4181"/>
              </a:lnSpc>
              <a:spcBef>
                <a:spcPct val="0"/>
              </a:spcBef>
            </a:pPr>
            <a:endParaRPr lang="en-US" sz="2986">
              <a:solidFill>
                <a:srgbClr val="000000"/>
              </a:solidFill>
              <a:latin typeface="Poppins 1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778532" y="1019175"/>
            <a:ext cx="6480768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84"/>
              </a:lnSpc>
            </a:pPr>
            <a:r>
              <a:rPr lang="en-US" sz="4499">
                <a:solidFill>
                  <a:srgbClr val="431096"/>
                </a:solidFill>
                <a:latin typeface="Poppins 1 Bold"/>
              </a:rPr>
              <a:t>Project Overview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33333">
              <a:srgbClr val="FFFFFF">
                <a:alpha val="100000"/>
              </a:srgbClr>
            </a:gs>
            <a:gs pos="66667">
              <a:srgbClr val="FFFFFF">
                <a:alpha val="100000"/>
              </a:srgbClr>
            </a:gs>
            <a:gs pos="100000">
              <a:srgbClr val="0B47C0">
                <a:alpha val="295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35292" y="1019175"/>
            <a:ext cx="8617416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4"/>
              </a:lnSpc>
            </a:pPr>
            <a:r>
              <a:rPr lang="en-US" sz="4499">
                <a:solidFill>
                  <a:srgbClr val="431096"/>
                </a:solidFill>
                <a:latin typeface="Poppins 1 Bold"/>
              </a:rPr>
              <a:t>Data Set and Data Cleaning </a:t>
            </a:r>
          </a:p>
        </p:txBody>
      </p:sp>
      <p:grpSp>
        <p:nvGrpSpPr>
          <p:cNvPr id="3" name="Group 3"/>
          <p:cNvGrpSpPr/>
          <p:nvPr/>
        </p:nvGrpSpPr>
        <p:grpSpPr>
          <a:xfrm rot="-1817999">
            <a:off x="-3379763" y="-1490920"/>
            <a:ext cx="3194203" cy="16029749"/>
            <a:chOff x="0" y="0"/>
            <a:chExt cx="841272" cy="42218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41272" cy="4221827"/>
            </a:xfrm>
            <a:custGeom>
              <a:avLst/>
              <a:gdLst/>
              <a:ahLst/>
              <a:cxnLst/>
              <a:rect l="l" t="t" r="r" b="b"/>
              <a:pathLst>
                <a:path w="841272" h="4221827">
                  <a:moveTo>
                    <a:pt x="0" y="0"/>
                  </a:moveTo>
                  <a:lnTo>
                    <a:pt x="841272" y="0"/>
                  </a:lnTo>
                  <a:lnTo>
                    <a:pt x="841272" y="4221827"/>
                  </a:lnTo>
                  <a:lnTo>
                    <a:pt x="0" y="4221827"/>
                  </a:lnTo>
                  <a:close/>
                </a:path>
              </a:pathLst>
            </a:custGeom>
            <a:gradFill rotWithShape="1">
              <a:gsLst>
                <a:gs pos="0">
                  <a:srgbClr val="51048D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C405B7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41272" cy="4278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8959574">
            <a:off x="-1572430" y="-2181575"/>
            <a:ext cx="274711" cy="11053763"/>
            <a:chOff x="0" y="0"/>
            <a:chExt cx="72352" cy="291127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C405B7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51048D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1818284">
            <a:off x="17655473" y="2905987"/>
            <a:ext cx="3194203" cy="9961116"/>
            <a:chOff x="0" y="0"/>
            <a:chExt cx="841272" cy="262350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41272" cy="2623504"/>
            </a:xfrm>
            <a:custGeom>
              <a:avLst/>
              <a:gdLst/>
              <a:ahLst/>
              <a:cxnLst/>
              <a:rect l="l" t="t" r="r" b="b"/>
              <a:pathLst>
                <a:path w="841272" h="2623504">
                  <a:moveTo>
                    <a:pt x="0" y="0"/>
                  </a:moveTo>
                  <a:lnTo>
                    <a:pt x="841272" y="0"/>
                  </a:lnTo>
                  <a:lnTo>
                    <a:pt x="841272" y="2623504"/>
                  </a:lnTo>
                  <a:lnTo>
                    <a:pt x="0" y="2623504"/>
                  </a:lnTo>
                  <a:close/>
                </a:path>
              </a:pathLst>
            </a:custGeom>
            <a:gradFill rotWithShape="1">
              <a:gsLst>
                <a:gs pos="0">
                  <a:srgbClr val="51048D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C405B7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41272" cy="26806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1818284">
            <a:off x="14186653" y="6974300"/>
            <a:ext cx="274711" cy="11053763"/>
            <a:chOff x="0" y="0"/>
            <a:chExt cx="72352" cy="291127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C405B7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51048D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1933907"/>
            <a:ext cx="16230600" cy="219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 1"/>
              </a:rPr>
              <a:t>Data Source</a:t>
            </a:r>
          </a:p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 1"/>
              </a:rPr>
              <a:t>Dataset: IBM Telco Customer Churn Dataset</a:t>
            </a:r>
          </a:p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 1"/>
              </a:rPr>
              <a:t>Sample Size: 7043 customers</a:t>
            </a:r>
          </a:p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 1"/>
              </a:rPr>
              <a:t>Features: 21 input features, 1 target variable (Churn)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000000"/>
              </a:solidFill>
              <a:latin typeface="Poppins 1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4794440" y="4031405"/>
            <a:ext cx="2140799" cy="214079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1048D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C405B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352762" y="4031405"/>
            <a:ext cx="2140799" cy="2140799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1048D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C405B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945474" y="5068394"/>
            <a:ext cx="5838729" cy="4189906"/>
            <a:chOff x="0" y="0"/>
            <a:chExt cx="1537772" cy="110351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37772" cy="1103514"/>
            </a:xfrm>
            <a:custGeom>
              <a:avLst/>
              <a:gdLst/>
              <a:ahLst/>
              <a:cxnLst/>
              <a:rect l="l" t="t" r="r" b="b"/>
              <a:pathLst>
                <a:path w="1537772" h="1103514">
                  <a:moveTo>
                    <a:pt x="0" y="0"/>
                  </a:moveTo>
                  <a:lnTo>
                    <a:pt x="1537772" y="0"/>
                  </a:lnTo>
                  <a:lnTo>
                    <a:pt x="1537772" y="1103514"/>
                  </a:lnTo>
                  <a:lnTo>
                    <a:pt x="0" y="1103514"/>
                  </a:lnTo>
                  <a:close/>
                </a:path>
              </a:pathLst>
            </a:custGeom>
            <a:solidFill>
              <a:srgbClr val="4310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1537772" cy="1160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503796" y="5068394"/>
            <a:ext cx="5838729" cy="4189906"/>
            <a:chOff x="0" y="0"/>
            <a:chExt cx="1537772" cy="110351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537772" cy="1103514"/>
            </a:xfrm>
            <a:custGeom>
              <a:avLst/>
              <a:gdLst/>
              <a:ahLst/>
              <a:cxnLst/>
              <a:rect l="l" t="t" r="r" b="b"/>
              <a:pathLst>
                <a:path w="1537772" h="1103514">
                  <a:moveTo>
                    <a:pt x="0" y="0"/>
                  </a:moveTo>
                  <a:lnTo>
                    <a:pt x="1537772" y="0"/>
                  </a:lnTo>
                  <a:lnTo>
                    <a:pt x="1537772" y="1103514"/>
                  </a:lnTo>
                  <a:lnTo>
                    <a:pt x="0" y="1103514"/>
                  </a:lnTo>
                  <a:close/>
                </a:path>
              </a:pathLst>
            </a:custGeom>
            <a:solidFill>
              <a:srgbClr val="4310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1537772" cy="1160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5037237" y="4274202"/>
            <a:ext cx="1655204" cy="1655204"/>
          </a:xfrm>
          <a:custGeom>
            <a:avLst/>
            <a:gdLst/>
            <a:ahLst/>
            <a:cxnLst/>
            <a:rect l="l" t="t" r="r" b="b"/>
            <a:pathLst>
              <a:path w="1655204" h="1655204">
                <a:moveTo>
                  <a:pt x="0" y="0"/>
                </a:moveTo>
                <a:lnTo>
                  <a:pt x="1655204" y="0"/>
                </a:lnTo>
                <a:lnTo>
                  <a:pt x="1655204" y="1655204"/>
                </a:lnTo>
                <a:lnTo>
                  <a:pt x="0" y="16552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11595559" y="4274202"/>
            <a:ext cx="1655204" cy="1655204"/>
          </a:xfrm>
          <a:custGeom>
            <a:avLst/>
            <a:gdLst/>
            <a:ahLst/>
            <a:cxnLst/>
            <a:rect l="l" t="t" r="r" b="b"/>
            <a:pathLst>
              <a:path w="1655204" h="1655204">
                <a:moveTo>
                  <a:pt x="0" y="0"/>
                </a:moveTo>
                <a:lnTo>
                  <a:pt x="1655204" y="0"/>
                </a:lnTo>
                <a:lnTo>
                  <a:pt x="1655204" y="1655204"/>
                </a:lnTo>
                <a:lnTo>
                  <a:pt x="0" y="16552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TextBox 30"/>
          <p:cNvSpPr txBox="1"/>
          <p:nvPr/>
        </p:nvSpPr>
        <p:spPr>
          <a:xfrm>
            <a:off x="3386130" y="6105528"/>
            <a:ext cx="4957418" cy="522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6"/>
              </a:lnSpc>
            </a:pPr>
            <a:r>
              <a:rPr lang="en-US" sz="3035" spc="-91">
                <a:solidFill>
                  <a:srgbClr val="FFFFFF"/>
                </a:solidFill>
                <a:latin typeface="Poppins 1 Bold"/>
              </a:rPr>
              <a:t>Data Fields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343141" y="6105528"/>
            <a:ext cx="4160041" cy="522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6"/>
              </a:lnSpc>
            </a:pPr>
            <a:r>
              <a:rPr lang="en-US" sz="3035" spc="-91">
                <a:solidFill>
                  <a:srgbClr val="FFFFFF"/>
                </a:solidFill>
                <a:latin typeface="Poppins 1 Bold"/>
              </a:rPr>
              <a:t>Data Cleaning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639994" y="6818107"/>
            <a:ext cx="4703554" cy="2425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926"/>
              </a:lnSpc>
            </a:pPr>
            <a:endParaRPr dirty="0"/>
          </a:p>
          <a:p>
            <a:pPr marL="297123" lvl="1" indent="-148561" algn="just">
              <a:lnSpc>
                <a:spcPts val="1926"/>
              </a:lnSpc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Poppins 1"/>
              </a:rPr>
              <a:t>Customer Information: </a:t>
            </a:r>
            <a:r>
              <a:rPr lang="en-US" dirty="0" err="1">
                <a:solidFill>
                  <a:srgbClr val="FFFFFF"/>
                </a:solidFill>
                <a:latin typeface="Poppins 1"/>
              </a:rPr>
              <a:t>CustomerID</a:t>
            </a:r>
            <a:r>
              <a:rPr lang="en-US" dirty="0">
                <a:solidFill>
                  <a:srgbClr val="FFFFFF"/>
                </a:solidFill>
                <a:latin typeface="Poppins 1"/>
              </a:rPr>
              <a:t>, Gender, </a:t>
            </a:r>
            <a:r>
              <a:rPr lang="en-US" dirty="0" err="1">
                <a:solidFill>
                  <a:srgbClr val="FFFFFF"/>
                </a:solidFill>
                <a:latin typeface="Poppins 1"/>
              </a:rPr>
              <a:t>SeniorCitizen</a:t>
            </a:r>
            <a:r>
              <a:rPr lang="en-US" dirty="0">
                <a:solidFill>
                  <a:srgbClr val="FFFFFF"/>
                </a:solidFill>
                <a:latin typeface="Poppins 1"/>
              </a:rPr>
              <a:t>, Partner, Dependents</a:t>
            </a:r>
          </a:p>
          <a:p>
            <a:pPr marL="297123" lvl="1" indent="-148561" algn="just">
              <a:lnSpc>
                <a:spcPts val="1926"/>
              </a:lnSpc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Poppins 1"/>
              </a:rPr>
              <a:t>Services: </a:t>
            </a:r>
            <a:r>
              <a:rPr lang="en-US" dirty="0" err="1">
                <a:solidFill>
                  <a:srgbClr val="FFFFFF"/>
                </a:solidFill>
                <a:latin typeface="Poppins 1"/>
              </a:rPr>
              <a:t>PhoneService</a:t>
            </a:r>
            <a:r>
              <a:rPr lang="en-US" dirty="0">
                <a:solidFill>
                  <a:srgbClr val="FFFFFF"/>
                </a:solidFill>
                <a:latin typeface="Poppins 1"/>
              </a:rPr>
              <a:t>, </a:t>
            </a:r>
            <a:r>
              <a:rPr lang="en-US" dirty="0" err="1">
                <a:solidFill>
                  <a:srgbClr val="FFFFFF"/>
                </a:solidFill>
                <a:latin typeface="Poppins 1"/>
              </a:rPr>
              <a:t>MultipleLines</a:t>
            </a:r>
            <a:r>
              <a:rPr lang="en-US" dirty="0">
                <a:solidFill>
                  <a:srgbClr val="FFFFFF"/>
                </a:solidFill>
                <a:latin typeface="Poppins 1"/>
              </a:rPr>
              <a:t>, </a:t>
            </a:r>
            <a:r>
              <a:rPr lang="en-US" dirty="0" err="1">
                <a:solidFill>
                  <a:srgbClr val="FFFFFF"/>
                </a:solidFill>
                <a:latin typeface="Poppins 1"/>
              </a:rPr>
              <a:t>InternetService</a:t>
            </a:r>
            <a:r>
              <a:rPr lang="en-US" dirty="0">
                <a:solidFill>
                  <a:srgbClr val="FFFFFF"/>
                </a:solidFill>
                <a:latin typeface="Poppins 1"/>
              </a:rPr>
              <a:t>, </a:t>
            </a:r>
            <a:r>
              <a:rPr lang="en-US" dirty="0" err="1">
                <a:solidFill>
                  <a:srgbClr val="FFFFFF"/>
                </a:solidFill>
                <a:latin typeface="Poppins 1"/>
              </a:rPr>
              <a:t>OnlineSecurity</a:t>
            </a:r>
            <a:r>
              <a:rPr lang="en-US" dirty="0">
                <a:solidFill>
                  <a:srgbClr val="FFFFFF"/>
                </a:solidFill>
                <a:latin typeface="Poppins 1"/>
              </a:rPr>
              <a:t>, etc.</a:t>
            </a:r>
          </a:p>
          <a:p>
            <a:pPr marL="297123" lvl="1" indent="-148561" algn="just">
              <a:lnSpc>
                <a:spcPts val="1926"/>
              </a:lnSpc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Poppins 1"/>
              </a:rPr>
              <a:t>Financial Information: </a:t>
            </a:r>
            <a:r>
              <a:rPr lang="en-US" dirty="0" err="1">
                <a:solidFill>
                  <a:srgbClr val="FFFFFF"/>
                </a:solidFill>
                <a:latin typeface="Poppins 1"/>
              </a:rPr>
              <a:t>MonthlyCharges</a:t>
            </a:r>
            <a:r>
              <a:rPr lang="en-US" dirty="0">
                <a:solidFill>
                  <a:srgbClr val="FFFFFF"/>
                </a:solidFill>
                <a:latin typeface="Poppins 1"/>
              </a:rPr>
              <a:t>, </a:t>
            </a:r>
            <a:r>
              <a:rPr lang="en-US" dirty="0" err="1">
                <a:solidFill>
                  <a:srgbClr val="FFFFFF"/>
                </a:solidFill>
                <a:latin typeface="Poppins 1"/>
              </a:rPr>
              <a:t>TotalCharges</a:t>
            </a:r>
            <a:endParaRPr lang="en-US" dirty="0">
              <a:solidFill>
                <a:srgbClr val="FFFFFF"/>
              </a:solidFill>
              <a:latin typeface="Poppins 1"/>
            </a:endParaRPr>
          </a:p>
          <a:p>
            <a:pPr marL="297123" lvl="1" indent="-148561" algn="just">
              <a:lnSpc>
                <a:spcPts val="1926"/>
              </a:lnSpc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Poppins 1"/>
              </a:rPr>
              <a:t>Target Variable: Churn</a:t>
            </a:r>
          </a:p>
          <a:p>
            <a:pPr algn="just">
              <a:lnSpc>
                <a:spcPts val="1926"/>
              </a:lnSpc>
            </a:pPr>
            <a:endParaRPr lang="en-US" sz="1376" dirty="0">
              <a:solidFill>
                <a:srgbClr val="FFFFFF"/>
              </a:solidFill>
              <a:latin typeface="Poppins 1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9783778" y="6751432"/>
            <a:ext cx="5278767" cy="244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endParaRPr dirty="0"/>
          </a:p>
          <a:p>
            <a:pPr marL="367032" lvl="1" indent="-183516" algn="just">
              <a:lnSpc>
                <a:spcPts val="2380"/>
              </a:lnSpc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Poppins 1"/>
              </a:rPr>
              <a:t>Conversion: '</a:t>
            </a:r>
            <a:r>
              <a:rPr lang="en-US" dirty="0" err="1">
                <a:solidFill>
                  <a:srgbClr val="FFFFFF"/>
                </a:solidFill>
                <a:latin typeface="Poppins 1"/>
              </a:rPr>
              <a:t>TotalCharges</a:t>
            </a:r>
            <a:r>
              <a:rPr lang="en-US" dirty="0">
                <a:solidFill>
                  <a:srgbClr val="FFFFFF"/>
                </a:solidFill>
                <a:latin typeface="Poppins 1"/>
              </a:rPr>
              <a:t>' to float type</a:t>
            </a:r>
          </a:p>
          <a:p>
            <a:pPr marL="367032" lvl="1" indent="-183516" algn="just">
              <a:lnSpc>
                <a:spcPts val="2380"/>
              </a:lnSpc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Poppins 1"/>
              </a:rPr>
              <a:t>Handling Missing Values: Replaced zero values with the mean</a:t>
            </a:r>
          </a:p>
          <a:p>
            <a:pPr marL="367032" lvl="1" indent="-183516" algn="just">
              <a:lnSpc>
                <a:spcPts val="2380"/>
              </a:lnSpc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Poppins 1"/>
              </a:rPr>
              <a:t>Duplicates: Removed 22 duplicate records, resulting in 7021 unique records.</a:t>
            </a:r>
          </a:p>
          <a:p>
            <a:pPr marL="367032" lvl="1" indent="-183516" algn="just">
              <a:lnSpc>
                <a:spcPts val="2380"/>
              </a:lnSpc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Poppins 1"/>
              </a:rPr>
              <a:t>Removed customer id.</a:t>
            </a:r>
          </a:p>
          <a:p>
            <a:pPr algn="just">
              <a:lnSpc>
                <a:spcPts val="2380"/>
              </a:lnSpc>
            </a:pPr>
            <a:endParaRPr lang="en-US" sz="1700" dirty="0">
              <a:solidFill>
                <a:srgbClr val="FFFFFF"/>
              </a:solidFill>
              <a:latin typeface="Poppins 1"/>
            </a:endParaRPr>
          </a:p>
        </p:txBody>
      </p:sp>
      <p:sp>
        <p:nvSpPr>
          <p:cNvPr id="34" name="Freeform 34"/>
          <p:cNvSpPr/>
          <p:nvPr/>
        </p:nvSpPr>
        <p:spPr>
          <a:xfrm>
            <a:off x="5397549" y="4639683"/>
            <a:ext cx="934580" cy="1007633"/>
          </a:xfrm>
          <a:custGeom>
            <a:avLst/>
            <a:gdLst/>
            <a:ahLst/>
            <a:cxnLst/>
            <a:rect l="l" t="t" r="r" b="b"/>
            <a:pathLst>
              <a:path w="934580" h="1007633">
                <a:moveTo>
                  <a:pt x="0" y="0"/>
                </a:moveTo>
                <a:lnTo>
                  <a:pt x="934580" y="0"/>
                </a:lnTo>
                <a:lnTo>
                  <a:pt x="934580" y="1007634"/>
                </a:lnTo>
                <a:lnTo>
                  <a:pt x="0" y="10076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>
            <a:off x="11963828" y="4652997"/>
            <a:ext cx="918666" cy="897613"/>
          </a:xfrm>
          <a:custGeom>
            <a:avLst/>
            <a:gdLst/>
            <a:ahLst/>
            <a:cxnLst/>
            <a:rect l="l" t="t" r="r" b="b"/>
            <a:pathLst>
              <a:path w="918666" h="897613">
                <a:moveTo>
                  <a:pt x="0" y="0"/>
                </a:moveTo>
                <a:lnTo>
                  <a:pt x="918666" y="0"/>
                </a:lnTo>
                <a:lnTo>
                  <a:pt x="918666" y="897613"/>
                </a:lnTo>
                <a:lnTo>
                  <a:pt x="0" y="8976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33333">
              <a:srgbClr val="FFFFFF">
                <a:alpha val="100000"/>
              </a:srgbClr>
            </a:gs>
            <a:gs pos="66667">
              <a:srgbClr val="FFFFFF">
                <a:alpha val="100000"/>
              </a:srgbClr>
            </a:gs>
            <a:gs pos="100000">
              <a:srgbClr val="0B47C0">
                <a:alpha val="295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736788"/>
            <a:ext cx="2534725" cy="2178280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C405B7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51048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724575" y="3736788"/>
            <a:ext cx="2534725" cy="2178280"/>
            <a:chOff x="0" y="0"/>
            <a:chExt cx="812800" cy="6985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51048D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C405B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6704354"/>
            <a:ext cx="2534725" cy="2178280"/>
            <a:chOff x="0" y="0"/>
            <a:chExt cx="812800" cy="6985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C405B7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51048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724575" y="6704354"/>
            <a:ext cx="2534725" cy="2178280"/>
            <a:chOff x="0" y="0"/>
            <a:chExt cx="812800" cy="698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51048D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C405B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905494" y="3609969"/>
            <a:ext cx="6995508" cy="2431917"/>
            <a:chOff x="0" y="0"/>
            <a:chExt cx="2009263" cy="698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09263" cy="698500"/>
            </a:xfrm>
            <a:custGeom>
              <a:avLst/>
              <a:gdLst/>
              <a:ahLst/>
              <a:cxnLst/>
              <a:rect l="l" t="t" r="r" b="b"/>
              <a:pathLst>
                <a:path w="2009263" h="698500">
                  <a:moveTo>
                    <a:pt x="2009263" y="349250"/>
                  </a:moveTo>
                  <a:lnTo>
                    <a:pt x="180606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06063" y="0"/>
                  </a:lnTo>
                  <a:lnTo>
                    <a:pt x="2009263" y="349250"/>
                  </a:lnTo>
                  <a:close/>
                </a:path>
              </a:pathLst>
            </a:custGeom>
            <a:solidFill>
              <a:srgbClr val="4310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4300" y="-57150"/>
              <a:ext cx="1780663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386998" y="3609969"/>
            <a:ext cx="6995508" cy="2431917"/>
            <a:chOff x="0" y="0"/>
            <a:chExt cx="2009263" cy="6985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09263" cy="698500"/>
            </a:xfrm>
            <a:custGeom>
              <a:avLst/>
              <a:gdLst/>
              <a:ahLst/>
              <a:cxnLst/>
              <a:rect l="l" t="t" r="r" b="b"/>
              <a:pathLst>
                <a:path w="2009263" h="698500">
                  <a:moveTo>
                    <a:pt x="2009263" y="349250"/>
                  </a:moveTo>
                  <a:lnTo>
                    <a:pt x="180606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06063" y="0"/>
                  </a:lnTo>
                  <a:lnTo>
                    <a:pt x="2009263" y="349250"/>
                  </a:lnTo>
                  <a:close/>
                </a:path>
              </a:pathLst>
            </a:custGeom>
            <a:solidFill>
              <a:srgbClr val="4310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14300" y="-57150"/>
              <a:ext cx="1780663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905494" y="6577535"/>
            <a:ext cx="6995508" cy="2431917"/>
            <a:chOff x="0" y="0"/>
            <a:chExt cx="2009263" cy="6985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009263" cy="698500"/>
            </a:xfrm>
            <a:custGeom>
              <a:avLst/>
              <a:gdLst/>
              <a:ahLst/>
              <a:cxnLst/>
              <a:rect l="l" t="t" r="r" b="b"/>
              <a:pathLst>
                <a:path w="2009263" h="698500">
                  <a:moveTo>
                    <a:pt x="2009263" y="349250"/>
                  </a:moveTo>
                  <a:lnTo>
                    <a:pt x="180606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06063" y="0"/>
                  </a:lnTo>
                  <a:lnTo>
                    <a:pt x="2009263" y="349250"/>
                  </a:lnTo>
                  <a:close/>
                </a:path>
              </a:pathLst>
            </a:custGeom>
            <a:solidFill>
              <a:srgbClr val="4310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14300" y="-57150"/>
              <a:ext cx="1780663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386998" y="6577535"/>
            <a:ext cx="6995508" cy="2431917"/>
            <a:chOff x="0" y="0"/>
            <a:chExt cx="2009263" cy="6985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009263" cy="698500"/>
            </a:xfrm>
            <a:custGeom>
              <a:avLst/>
              <a:gdLst/>
              <a:ahLst/>
              <a:cxnLst/>
              <a:rect l="l" t="t" r="r" b="b"/>
              <a:pathLst>
                <a:path w="2009263" h="698500">
                  <a:moveTo>
                    <a:pt x="2009263" y="349250"/>
                  </a:moveTo>
                  <a:lnTo>
                    <a:pt x="180606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06063" y="0"/>
                  </a:lnTo>
                  <a:lnTo>
                    <a:pt x="2009263" y="349250"/>
                  </a:lnTo>
                  <a:close/>
                </a:path>
              </a:pathLst>
            </a:custGeom>
            <a:solidFill>
              <a:srgbClr val="4310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14300" y="-57150"/>
              <a:ext cx="1780663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1818284">
            <a:off x="-1286878" y="-6743169"/>
            <a:ext cx="3194203" cy="9961116"/>
            <a:chOff x="0" y="0"/>
            <a:chExt cx="841272" cy="262350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41272" cy="2623504"/>
            </a:xfrm>
            <a:custGeom>
              <a:avLst/>
              <a:gdLst/>
              <a:ahLst/>
              <a:cxnLst/>
              <a:rect l="l" t="t" r="r" b="b"/>
              <a:pathLst>
                <a:path w="841272" h="2623504">
                  <a:moveTo>
                    <a:pt x="0" y="0"/>
                  </a:moveTo>
                  <a:lnTo>
                    <a:pt x="841272" y="0"/>
                  </a:lnTo>
                  <a:lnTo>
                    <a:pt x="841272" y="2623504"/>
                  </a:lnTo>
                  <a:lnTo>
                    <a:pt x="0" y="2623504"/>
                  </a:lnTo>
                  <a:close/>
                </a:path>
              </a:pathLst>
            </a:custGeom>
            <a:gradFill rotWithShape="1">
              <a:gsLst>
                <a:gs pos="0">
                  <a:srgbClr val="51048D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C405B7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841272" cy="26806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1818284">
            <a:off x="-1761361" y="-80845"/>
            <a:ext cx="274711" cy="11053763"/>
            <a:chOff x="0" y="0"/>
            <a:chExt cx="72352" cy="291127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C405B7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51048D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 rot="-1817999">
            <a:off x="15481055" y="-11302660"/>
            <a:ext cx="2883936" cy="16029749"/>
            <a:chOff x="0" y="0"/>
            <a:chExt cx="759555" cy="4221827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759555" cy="4221827"/>
            </a:xfrm>
            <a:custGeom>
              <a:avLst/>
              <a:gdLst/>
              <a:ahLst/>
              <a:cxnLst/>
              <a:rect l="l" t="t" r="r" b="b"/>
              <a:pathLst>
                <a:path w="759555" h="4221827">
                  <a:moveTo>
                    <a:pt x="0" y="0"/>
                  </a:moveTo>
                  <a:lnTo>
                    <a:pt x="759555" y="0"/>
                  </a:lnTo>
                  <a:lnTo>
                    <a:pt x="759555" y="4221827"/>
                  </a:lnTo>
                  <a:lnTo>
                    <a:pt x="0" y="4221827"/>
                  </a:lnTo>
                  <a:close/>
                </a:path>
              </a:pathLst>
            </a:custGeom>
            <a:gradFill rotWithShape="1">
              <a:gsLst>
                <a:gs pos="0">
                  <a:srgbClr val="51048D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C405B7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759555" cy="4278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-1788309">
            <a:off x="19785352" y="-52135"/>
            <a:ext cx="274711" cy="11053763"/>
            <a:chOff x="0" y="0"/>
            <a:chExt cx="72352" cy="2911279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C405B7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51048D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8" name="Freeform 38"/>
          <p:cNvSpPr/>
          <p:nvPr/>
        </p:nvSpPr>
        <p:spPr>
          <a:xfrm>
            <a:off x="1905494" y="4194113"/>
            <a:ext cx="6196682" cy="4089425"/>
          </a:xfrm>
          <a:custGeom>
            <a:avLst/>
            <a:gdLst/>
            <a:ahLst/>
            <a:cxnLst/>
            <a:rect l="l" t="t" r="r" b="b"/>
            <a:pathLst>
              <a:path w="6196682" h="4089425">
                <a:moveTo>
                  <a:pt x="0" y="0"/>
                </a:moveTo>
                <a:lnTo>
                  <a:pt x="6196681" y="0"/>
                </a:lnTo>
                <a:lnTo>
                  <a:pt x="6196681" y="4089425"/>
                </a:lnTo>
                <a:lnTo>
                  <a:pt x="0" y="40894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Freeform 39"/>
          <p:cNvSpPr/>
          <p:nvPr/>
        </p:nvSpPr>
        <p:spPr>
          <a:xfrm>
            <a:off x="9806321" y="4184588"/>
            <a:ext cx="6776210" cy="4089425"/>
          </a:xfrm>
          <a:custGeom>
            <a:avLst/>
            <a:gdLst/>
            <a:ahLst/>
            <a:cxnLst/>
            <a:rect l="l" t="t" r="r" b="b"/>
            <a:pathLst>
              <a:path w="6776210" h="4089425">
                <a:moveTo>
                  <a:pt x="0" y="0"/>
                </a:moveTo>
                <a:lnTo>
                  <a:pt x="6776210" y="0"/>
                </a:lnTo>
                <a:lnTo>
                  <a:pt x="6776210" y="4089425"/>
                </a:lnTo>
                <a:lnTo>
                  <a:pt x="0" y="40894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726" t="-5597" r="-5726" b="-322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TextBox 40"/>
          <p:cNvSpPr txBox="1"/>
          <p:nvPr/>
        </p:nvSpPr>
        <p:spPr>
          <a:xfrm>
            <a:off x="5403248" y="256458"/>
            <a:ext cx="8331552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4"/>
              </a:lnSpc>
            </a:pPr>
            <a:r>
              <a:rPr lang="en-US" sz="4499">
                <a:solidFill>
                  <a:srgbClr val="431096"/>
                </a:solidFill>
                <a:latin typeface="Poppins 1 Bold"/>
              </a:rPr>
              <a:t>Exploratory Data Analysis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926102" y="1333125"/>
            <a:ext cx="11798473" cy="263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 1"/>
              </a:rPr>
              <a:t>Churn Distribution: Analysis of churn rates across different features</a:t>
            </a:r>
          </a:p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 1"/>
              </a:rPr>
              <a:t>Key Insights:</a:t>
            </a:r>
          </a:p>
          <a:p>
            <a:pPr marL="1079499" lvl="2" indent="-359833" algn="just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Poppins 1"/>
              </a:rPr>
              <a:t>No churn perrcentage is 73.5% , churn percentage is 26..4%</a:t>
            </a:r>
          </a:p>
          <a:p>
            <a:pPr marL="1079499" lvl="2" indent="-359833" algn="just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Poppins 1"/>
              </a:rPr>
              <a:t>Equal churn rates by gender</a:t>
            </a:r>
          </a:p>
          <a:p>
            <a:pPr algn="just"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Poppins 1"/>
            </a:endParaRPr>
          </a:p>
          <a:p>
            <a:pPr algn="just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000000"/>
              </a:solidFill>
              <a:latin typeface="Poppins 1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33333">
              <a:srgbClr val="FFFFFF">
                <a:alpha val="100000"/>
              </a:srgbClr>
            </a:gs>
            <a:gs pos="66667">
              <a:srgbClr val="FFFFFF">
                <a:alpha val="100000"/>
              </a:srgbClr>
            </a:gs>
            <a:gs pos="100000">
              <a:srgbClr val="0B47C0">
                <a:alpha val="295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736788"/>
            <a:ext cx="2534725" cy="2178280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C405B7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51048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724575" y="3736788"/>
            <a:ext cx="2534725" cy="2178280"/>
            <a:chOff x="0" y="0"/>
            <a:chExt cx="812800" cy="6985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51048D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C405B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6704354"/>
            <a:ext cx="2534725" cy="2178280"/>
            <a:chOff x="0" y="0"/>
            <a:chExt cx="812800" cy="6985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C405B7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51048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724575" y="6704354"/>
            <a:ext cx="2534725" cy="2178280"/>
            <a:chOff x="0" y="0"/>
            <a:chExt cx="812800" cy="698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51048D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C405B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905494" y="3609969"/>
            <a:ext cx="6995508" cy="2431917"/>
            <a:chOff x="0" y="0"/>
            <a:chExt cx="2009263" cy="698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09263" cy="698500"/>
            </a:xfrm>
            <a:custGeom>
              <a:avLst/>
              <a:gdLst/>
              <a:ahLst/>
              <a:cxnLst/>
              <a:rect l="l" t="t" r="r" b="b"/>
              <a:pathLst>
                <a:path w="2009263" h="698500">
                  <a:moveTo>
                    <a:pt x="2009263" y="349250"/>
                  </a:moveTo>
                  <a:lnTo>
                    <a:pt x="180606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06063" y="0"/>
                  </a:lnTo>
                  <a:lnTo>
                    <a:pt x="2009263" y="349250"/>
                  </a:lnTo>
                  <a:close/>
                </a:path>
              </a:pathLst>
            </a:custGeom>
            <a:solidFill>
              <a:srgbClr val="4310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4300" y="-57150"/>
              <a:ext cx="1780663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386998" y="3609969"/>
            <a:ext cx="6995508" cy="2431917"/>
            <a:chOff x="0" y="0"/>
            <a:chExt cx="2009263" cy="6985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09263" cy="698500"/>
            </a:xfrm>
            <a:custGeom>
              <a:avLst/>
              <a:gdLst/>
              <a:ahLst/>
              <a:cxnLst/>
              <a:rect l="l" t="t" r="r" b="b"/>
              <a:pathLst>
                <a:path w="2009263" h="698500">
                  <a:moveTo>
                    <a:pt x="2009263" y="349250"/>
                  </a:moveTo>
                  <a:lnTo>
                    <a:pt x="180606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06063" y="0"/>
                  </a:lnTo>
                  <a:lnTo>
                    <a:pt x="2009263" y="349250"/>
                  </a:lnTo>
                  <a:close/>
                </a:path>
              </a:pathLst>
            </a:custGeom>
            <a:solidFill>
              <a:srgbClr val="4310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14300" y="-57150"/>
              <a:ext cx="1780663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905494" y="6577535"/>
            <a:ext cx="6995508" cy="2431917"/>
            <a:chOff x="0" y="0"/>
            <a:chExt cx="2009263" cy="6985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009263" cy="698500"/>
            </a:xfrm>
            <a:custGeom>
              <a:avLst/>
              <a:gdLst/>
              <a:ahLst/>
              <a:cxnLst/>
              <a:rect l="l" t="t" r="r" b="b"/>
              <a:pathLst>
                <a:path w="2009263" h="698500">
                  <a:moveTo>
                    <a:pt x="2009263" y="349250"/>
                  </a:moveTo>
                  <a:lnTo>
                    <a:pt x="180606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06063" y="0"/>
                  </a:lnTo>
                  <a:lnTo>
                    <a:pt x="2009263" y="349250"/>
                  </a:lnTo>
                  <a:close/>
                </a:path>
              </a:pathLst>
            </a:custGeom>
            <a:solidFill>
              <a:srgbClr val="4310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14300" y="-57150"/>
              <a:ext cx="1780663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386998" y="6577535"/>
            <a:ext cx="6995508" cy="2431917"/>
            <a:chOff x="0" y="0"/>
            <a:chExt cx="2009263" cy="6985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009263" cy="698500"/>
            </a:xfrm>
            <a:custGeom>
              <a:avLst/>
              <a:gdLst/>
              <a:ahLst/>
              <a:cxnLst/>
              <a:rect l="l" t="t" r="r" b="b"/>
              <a:pathLst>
                <a:path w="2009263" h="698500">
                  <a:moveTo>
                    <a:pt x="2009263" y="349250"/>
                  </a:moveTo>
                  <a:lnTo>
                    <a:pt x="180606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06063" y="0"/>
                  </a:lnTo>
                  <a:lnTo>
                    <a:pt x="2009263" y="349250"/>
                  </a:lnTo>
                  <a:close/>
                </a:path>
              </a:pathLst>
            </a:custGeom>
            <a:solidFill>
              <a:srgbClr val="4310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14300" y="-57150"/>
              <a:ext cx="1780663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1818284">
            <a:off x="-1286878" y="-6743169"/>
            <a:ext cx="3194203" cy="9961116"/>
            <a:chOff x="0" y="0"/>
            <a:chExt cx="841272" cy="262350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41272" cy="2623504"/>
            </a:xfrm>
            <a:custGeom>
              <a:avLst/>
              <a:gdLst/>
              <a:ahLst/>
              <a:cxnLst/>
              <a:rect l="l" t="t" r="r" b="b"/>
              <a:pathLst>
                <a:path w="841272" h="2623504">
                  <a:moveTo>
                    <a:pt x="0" y="0"/>
                  </a:moveTo>
                  <a:lnTo>
                    <a:pt x="841272" y="0"/>
                  </a:lnTo>
                  <a:lnTo>
                    <a:pt x="841272" y="2623504"/>
                  </a:lnTo>
                  <a:lnTo>
                    <a:pt x="0" y="2623504"/>
                  </a:lnTo>
                  <a:close/>
                </a:path>
              </a:pathLst>
            </a:custGeom>
            <a:gradFill rotWithShape="1">
              <a:gsLst>
                <a:gs pos="0">
                  <a:srgbClr val="51048D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C405B7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841272" cy="26806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1818284">
            <a:off x="-1761361" y="-80845"/>
            <a:ext cx="274711" cy="11053763"/>
            <a:chOff x="0" y="0"/>
            <a:chExt cx="72352" cy="291127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C405B7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51048D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 rot="-1817999">
            <a:off x="15481055" y="-11302660"/>
            <a:ext cx="2883936" cy="16029749"/>
            <a:chOff x="0" y="0"/>
            <a:chExt cx="759555" cy="4221827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759555" cy="4221827"/>
            </a:xfrm>
            <a:custGeom>
              <a:avLst/>
              <a:gdLst/>
              <a:ahLst/>
              <a:cxnLst/>
              <a:rect l="l" t="t" r="r" b="b"/>
              <a:pathLst>
                <a:path w="759555" h="4221827">
                  <a:moveTo>
                    <a:pt x="0" y="0"/>
                  </a:moveTo>
                  <a:lnTo>
                    <a:pt x="759555" y="0"/>
                  </a:lnTo>
                  <a:lnTo>
                    <a:pt x="759555" y="4221827"/>
                  </a:lnTo>
                  <a:lnTo>
                    <a:pt x="0" y="4221827"/>
                  </a:lnTo>
                  <a:close/>
                </a:path>
              </a:pathLst>
            </a:custGeom>
            <a:gradFill rotWithShape="1">
              <a:gsLst>
                <a:gs pos="0">
                  <a:srgbClr val="51048D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C405B7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759555" cy="4278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-1788309">
            <a:off x="19785352" y="-52135"/>
            <a:ext cx="274711" cy="11053763"/>
            <a:chOff x="0" y="0"/>
            <a:chExt cx="72352" cy="2911279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C405B7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51048D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8" name="Freeform 38"/>
          <p:cNvSpPr/>
          <p:nvPr/>
        </p:nvSpPr>
        <p:spPr>
          <a:xfrm>
            <a:off x="1283441" y="3984250"/>
            <a:ext cx="7443565" cy="4360532"/>
          </a:xfrm>
          <a:custGeom>
            <a:avLst/>
            <a:gdLst/>
            <a:ahLst/>
            <a:cxnLst/>
            <a:rect l="l" t="t" r="r" b="b"/>
            <a:pathLst>
              <a:path w="7443565" h="4360532">
                <a:moveTo>
                  <a:pt x="0" y="0"/>
                </a:moveTo>
                <a:lnTo>
                  <a:pt x="7443564" y="0"/>
                </a:lnTo>
                <a:lnTo>
                  <a:pt x="7443564" y="4360533"/>
                </a:lnTo>
                <a:lnTo>
                  <a:pt x="0" y="43605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Freeform 39"/>
          <p:cNvSpPr/>
          <p:nvPr/>
        </p:nvSpPr>
        <p:spPr>
          <a:xfrm>
            <a:off x="9520127" y="3984250"/>
            <a:ext cx="6974493" cy="4360532"/>
          </a:xfrm>
          <a:custGeom>
            <a:avLst/>
            <a:gdLst/>
            <a:ahLst/>
            <a:cxnLst/>
            <a:rect l="l" t="t" r="r" b="b"/>
            <a:pathLst>
              <a:path w="6974493" h="4360532">
                <a:moveTo>
                  <a:pt x="0" y="0"/>
                </a:moveTo>
                <a:lnTo>
                  <a:pt x="6974493" y="0"/>
                </a:lnTo>
                <a:lnTo>
                  <a:pt x="6974493" y="4360533"/>
                </a:lnTo>
                <a:lnTo>
                  <a:pt x="0" y="43605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43" r="-6443" b="-525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TextBox 40"/>
          <p:cNvSpPr txBox="1"/>
          <p:nvPr/>
        </p:nvSpPr>
        <p:spPr>
          <a:xfrm>
            <a:off x="5403248" y="256458"/>
            <a:ext cx="8331552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4"/>
              </a:lnSpc>
            </a:pPr>
            <a:r>
              <a:rPr lang="en-US" sz="4499">
                <a:solidFill>
                  <a:srgbClr val="431096"/>
                </a:solidFill>
                <a:latin typeface="Poppins 1 Bold"/>
              </a:rPr>
              <a:t>Exploratory Data Analysis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926102" y="1333125"/>
            <a:ext cx="11798473" cy="219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endParaRPr/>
          </a:p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 1"/>
              </a:rPr>
              <a:t>Key Insights:</a:t>
            </a:r>
          </a:p>
          <a:p>
            <a:pPr marL="1079499" lvl="2" indent="-359833" algn="just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Poppins 1"/>
              </a:rPr>
              <a:t>Higher churn for Fiber optic users</a:t>
            </a:r>
          </a:p>
          <a:p>
            <a:pPr marL="1079499" lvl="2" indent="-359833" algn="just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Poppins 1"/>
              </a:rPr>
              <a:t>Customers with month to month contract are more likely to churn 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000000"/>
              </a:solidFill>
              <a:latin typeface="Poppins 1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33333">
              <a:srgbClr val="FFFFFF">
                <a:alpha val="100000"/>
              </a:srgbClr>
            </a:gs>
            <a:gs pos="66667">
              <a:srgbClr val="FFFFFF">
                <a:alpha val="100000"/>
              </a:srgbClr>
            </a:gs>
            <a:gs pos="100000">
              <a:srgbClr val="0B47C0">
                <a:alpha val="295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736788"/>
            <a:ext cx="2534725" cy="2178280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C405B7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51048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724575" y="3736788"/>
            <a:ext cx="2534725" cy="2178280"/>
            <a:chOff x="0" y="0"/>
            <a:chExt cx="812800" cy="6985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51048D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C405B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6704354"/>
            <a:ext cx="2534725" cy="2178280"/>
            <a:chOff x="0" y="0"/>
            <a:chExt cx="812800" cy="6985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C405B7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51048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724575" y="6704354"/>
            <a:ext cx="2534725" cy="2178280"/>
            <a:chOff x="0" y="0"/>
            <a:chExt cx="812800" cy="698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51048D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C405B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905494" y="3609969"/>
            <a:ext cx="6995508" cy="2431917"/>
            <a:chOff x="0" y="0"/>
            <a:chExt cx="2009263" cy="698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09263" cy="698500"/>
            </a:xfrm>
            <a:custGeom>
              <a:avLst/>
              <a:gdLst/>
              <a:ahLst/>
              <a:cxnLst/>
              <a:rect l="l" t="t" r="r" b="b"/>
              <a:pathLst>
                <a:path w="2009263" h="698500">
                  <a:moveTo>
                    <a:pt x="2009263" y="349250"/>
                  </a:moveTo>
                  <a:lnTo>
                    <a:pt x="180606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06063" y="0"/>
                  </a:lnTo>
                  <a:lnTo>
                    <a:pt x="2009263" y="349250"/>
                  </a:lnTo>
                  <a:close/>
                </a:path>
              </a:pathLst>
            </a:custGeom>
            <a:solidFill>
              <a:srgbClr val="4310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4300" y="-57150"/>
              <a:ext cx="1780663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386998" y="3609969"/>
            <a:ext cx="6995508" cy="2431917"/>
            <a:chOff x="0" y="0"/>
            <a:chExt cx="2009263" cy="6985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09263" cy="698500"/>
            </a:xfrm>
            <a:custGeom>
              <a:avLst/>
              <a:gdLst/>
              <a:ahLst/>
              <a:cxnLst/>
              <a:rect l="l" t="t" r="r" b="b"/>
              <a:pathLst>
                <a:path w="2009263" h="698500">
                  <a:moveTo>
                    <a:pt x="2009263" y="349250"/>
                  </a:moveTo>
                  <a:lnTo>
                    <a:pt x="180606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06063" y="0"/>
                  </a:lnTo>
                  <a:lnTo>
                    <a:pt x="2009263" y="349250"/>
                  </a:lnTo>
                  <a:close/>
                </a:path>
              </a:pathLst>
            </a:custGeom>
            <a:solidFill>
              <a:srgbClr val="4310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14300" y="-57150"/>
              <a:ext cx="1780663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905494" y="6577535"/>
            <a:ext cx="6995508" cy="2431917"/>
            <a:chOff x="0" y="0"/>
            <a:chExt cx="2009263" cy="6985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009263" cy="698500"/>
            </a:xfrm>
            <a:custGeom>
              <a:avLst/>
              <a:gdLst/>
              <a:ahLst/>
              <a:cxnLst/>
              <a:rect l="l" t="t" r="r" b="b"/>
              <a:pathLst>
                <a:path w="2009263" h="698500">
                  <a:moveTo>
                    <a:pt x="2009263" y="349250"/>
                  </a:moveTo>
                  <a:lnTo>
                    <a:pt x="180606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06063" y="0"/>
                  </a:lnTo>
                  <a:lnTo>
                    <a:pt x="2009263" y="349250"/>
                  </a:lnTo>
                  <a:close/>
                </a:path>
              </a:pathLst>
            </a:custGeom>
            <a:solidFill>
              <a:srgbClr val="4310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14300" y="-57150"/>
              <a:ext cx="1780663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386998" y="6577535"/>
            <a:ext cx="6995508" cy="2431917"/>
            <a:chOff x="0" y="0"/>
            <a:chExt cx="2009263" cy="6985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009263" cy="698500"/>
            </a:xfrm>
            <a:custGeom>
              <a:avLst/>
              <a:gdLst/>
              <a:ahLst/>
              <a:cxnLst/>
              <a:rect l="l" t="t" r="r" b="b"/>
              <a:pathLst>
                <a:path w="2009263" h="698500">
                  <a:moveTo>
                    <a:pt x="2009263" y="349250"/>
                  </a:moveTo>
                  <a:lnTo>
                    <a:pt x="180606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06063" y="0"/>
                  </a:lnTo>
                  <a:lnTo>
                    <a:pt x="2009263" y="349250"/>
                  </a:lnTo>
                  <a:close/>
                </a:path>
              </a:pathLst>
            </a:custGeom>
            <a:solidFill>
              <a:srgbClr val="4310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14300" y="-57150"/>
              <a:ext cx="1780663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1818284">
            <a:off x="-1286878" y="-6743169"/>
            <a:ext cx="3194203" cy="9961116"/>
            <a:chOff x="0" y="0"/>
            <a:chExt cx="841272" cy="262350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41272" cy="2623504"/>
            </a:xfrm>
            <a:custGeom>
              <a:avLst/>
              <a:gdLst/>
              <a:ahLst/>
              <a:cxnLst/>
              <a:rect l="l" t="t" r="r" b="b"/>
              <a:pathLst>
                <a:path w="841272" h="2623504">
                  <a:moveTo>
                    <a:pt x="0" y="0"/>
                  </a:moveTo>
                  <a:lnTo>
                    <a:pt x="841272" y="0"/>
                  </a:lnTo>
                  <a:lnTo>
                    <a:pt x="841272" y="2623504"/>
                  </a:lnTo>
                  <a:lnTo>
                    <a:pt x="0" y="2623504"/>
                  </a:lnTo>
                  <a:close/>
                </a:path>
              </a:pathLst>
            </a:custGeom>
            <a:gradFill rotWithShape="1">
              <a:gsLst>
                <a:gs pos="0">
                  <a:srgbClr val="51048D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C405B7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841272" cy="26806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1818284">
            <a:off x="-1761361" y="-80845"/>
            <a:ext cx="274711" cy="11053763"/>
            <a:chOff x="0" y="0"/>
            <a:chExt cx="72352" cy="291127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C405B7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51048D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 rot="-1817999">
            <a:off x="15481055" y="-11302660"/>
            <a:ext cx="2883936" cy="16029749"/>
            <a:chOff x="0" y="0"/>
            <a:chExt cx="759555" cy="4221827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759555" cy="4221827"/>
            </a:xfrm>
            <a:custGeom>
              <a:avLst/>
              <a:gdLst/>
              <a:ahLst/>
              <a:cxnLst/>
              <a:rect l="l" t="t" r="r" b="b"/>
              <a:pathLst>
                <a:path w="759555" h="4221827">
                  <a:moveTo>
                    <a:pt x="0" y="0"/>
                  </a:moveTo>
                  <a:lnTo>
                    <a:pt x="759555" y="0"/>
                  </a:lnTo>
                  <a:lnTo>
                    <a:pt x="759555" y="4221827"/>
                  </a:lnTo>
                  <a:lnTo>
                    <a:pt x="0" y="4221827"/>
                  </a:lnTo>
                  <a:close/>
                </a:path>
              </a:pathLst>
            </a:custGeom>
            <a:gradFill rotWithShape="1">
              <a:gsLst>
                <a:gs pos="0">
                  <a:srgbClr val="51048D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C405B7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759555" cy="4278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-1788309">
            <a:off x="19785352" y="-52135"/>
            <a:ext cx="274711" cy="11053763"/>
            <a:chOff x="0" y="0"/>
            <a:chExt cx="72352" cy="2911279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C405B7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51048D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8" name="Freeform 38"/>
          <p:cNvSpPr/>
          <p:nvPr/>
        </p:nvSpPr>
        <p:spPr>
          <a:xfrm>
            <a:off x="1845461" y="3965200"/>
            <a:ext cx="6865263" cy="4217789"/>
          </a:xfrm>
          <a:custGeom>
            <a:avLst/>
            <a:gdLst/>
            <a:ahLst/>
            <a:cxnLst/>
            <a:rect l="l" t="t" r="r" b="b"/>
            <a:pathLst>
              <a:path w="6865263" h="4217789">
                <a:moveTo>
                  <a:pt x="0" y="0"/>
                </a:moveTo>
                <a:lnTo>
                  <a:pt x="6865262" y="0"/>
                </a:lnTo>
                <a:lnTo>
                  <a:pt x="6865262" y="4217789"/>
                </a:lnTo>
                <a:lnTo>
                  <a:pt x="0" y="42177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Freeform 39"/>
          <p:cNvSpPr/>
          <p:nvPr/>
        </p:nvSpPr>
        <p:spPr>
          <a:xfrm>
            <a:off x="9616649" y="3965200"/>
            <a:ext cx="7038274" cy="4217789"/>
          </a:xfrm>
          <a:custGeom>
            <a:avLst/>
            <a:gdLst/>
            <a:ahLst/>
            <a:cxnLst/>
            <a:rect l="l" t="t" r="r" b="b"/>
            <a:pathLst>
              <a:path w="7038274" h="4217789">
                <a:moveTo>
                  <a:pt x="0" y="0"/>
                </a:moveTo>
                <a:lnTo>
                  <a:pt x="7038273" y="0"/>
                </a:lnTo>
                <a:lnTo>
                  <a:pt x="7038273" y="4217789"/>
                </a:lnTo>
                <a:lnTo>
                  <a:pt x="0" y="4217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TextBox 40"/>
          <p:cNvSpPr txBox="1"/>
          <p:nvPr/>
        </p:nvSpPr>
        <p:spPr>
          <a:xfrm>
            <a:off x="5403248" y="256458"/>
            <a:ext cx="8331552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4"/>
              </a:lnSpc>
            </a:pPr>
            <a:r>
              <a:rPr lang="en-US" sz="4499">
                <a:solidFill>
                  <a:srgbClr val="431096"/>
                </a:solidFill>
                <a:latin typeface="Poppins 1 Bold"/>
              </a:rPr>
              <a:t>Exploratory Data Analysis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926102" y="1333125"/>
            <a:ext cx="11798473" cy="263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endParaRPr/>
          </a:p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 1"/>
              </a:rPr>
              <a:t>Key Insights:</a:t>
            </a:r>
          </a:p>
          <a:p>
            <a:pPr marL="1079499" lvl="2" indent="-359833" algn="just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Poppins 1"/>
              </a:rPr>
              <a:t>Higher churn for customers with higher monthly charges.</a:t>
            </a:r>
          </a:p>
          <a:p>
            <a:pPr marL="1079499" lvl="2" indent="-359833" algn="just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Poppins 1"/>
              </a:rPr>
              <a:t>Cutomer with longer tenure are more likely to be loyal to the company. 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000000"/>
              </a:solidFill>
              <a:latin typeface="Poppins 1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33333">
              <a:srgbClr val="FFFFFF">
                <a:alpha val="100000"/>
              </a:srgbClr>
            </a:gs>
            <a:gs pos="66667">
              <a:srgbClr val="FFFFFF">
                <a:alpha val="100000"/>
              </a:srgbClr>
            </a:gs>
            <a:gs pos="100000">
              <a:srgbClr val="0B47C0">
                <a:alpha val="295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97880" y="800100"/>
            <a:ext cx="6492240" cy="0"/>
          </a:xfrm>
          <a:prstGeom prst="line">
            <a:avLst/>
          </a:prstGeom>
          <a:ln w="123825" cap="rnd">
            <a:solidFill>
              <a:srgbClr val="43109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1818284">
            <a:off x="-900438" y="-6775136"/>
            <a:ext cx="3194203" cy="10428997"/>
            <a:chOff x="0" y="0"/>
            <a:chExt cx="841272" cy="27467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41272" cy="2746732"/>
            </a:xfrm>
            <a:custGeom>
              <a:avLst/>
              <a:gdLst/>
              <a:ahLst/>
              <a:cxnLst/>
              <a:rect l="l" t="t" r="r" b="b"/>
              <a:pathLst>
                <a:path w="841272" h="2746732">
                  <a:moveTo>
                    <a:pt x="0" y="0"/>
                  </a:moveTo>
                  <a:lnTo>
                    <a:pt x="841272" y="0"/>
                  </a:lnTo>
                  <a:lnTo>
                    <a:pt x="841272" y="2746732"/>
                  </a:lnTo>
                  <a:lnTo>
                    <a:pt x="0" y="2746732"/>
                  </a:lnTo>
                  <a:close/>
                </a:path>
              </a:pathLst>
            </a:custGeom>
            <a:gradFill rotWithShape="1">
              <a:gsLst>
                <a:gs pos="0">
                  <a:srgbClr val="51048D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C405B7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41272" cy="28038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1818284">
            <a:off x="-1620346" y="473718"/>
            <a:ext cx="274711" cy="11053763"/>
            <a:chOff x="0" y="0"/>
            <a:chExt cx="72352" cy="291127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C405B7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51048D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1818284">
            <a:off x="18398592" y="2905987"/>
            <a:ext cx="3194203" cy="9961116"/>
            <a:chOff x="0" y="0"/>
            <a:chExt cx="841272" cy="262350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41272" cy="2623504"/>
            </a:xfrm>
            <a:custGeom>
              <a:avLst/>
              <a:gdLst/>
              <a:ahLst/>
              <a:cxnLst/>
              <a:rect l="l" t="t" r="r" b="b"/>
              <a:pathLst>
                <a:path w="841272" h="2623504">
                  <a:moveTo>
                    <a:pt x="0" y="0"/>
                  </a:moveTo>
                  <a:lnTo>
                    <a:pt x="841272" y="0"/>
                  </a:lnTo>
                  <a:lnTo>
                    <a:pt x="841272" y="2623504"/>
                  </a:lnTo>
                  <a:lnTo>
                    <a:pt x="0" y="2623504"/>
                  </a:lnTo>
                  <a:close/>
                </a:path>
              </a:pathLst>
            </a:custGeom>
            <a:gradFill rotWithShape="1">
              <a:gsLst>
                <a:gs pos="0">
                  <a:srgbClr val="51048D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C405B7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41272" cy="26806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1818284">
            <a:off x="14543092" y="7834319"/>
            <a:ext cx="232054" cy="10835978"/>
            <a:chOff x="0" y="0"/>
            <a:chExt cx="61117" cy="28539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117" cy="2853920"/>
            </a:xfrm>
            <a:custGeom>
              <a:avLst/>
              <a:gdLst/>
              <a:ahLst/>
              <a:cxnLst/>
              <a:rect l="l" t="t" r="r" b="b"/>
              <a:pathLst>
                <a:path w="61117" h="2853920">
                  <a:moveTo>
                    <a:pt x="0" y="0"/>
                  </a:moveTo>
                  <a:lnTo>
                    <a:pt x="61117" y="0"/>
                  </a:lnTo>
                  <a:lnTo>
                    <a:pt x="61117" y="2853920"/>
                  </a:lnTo>
                  <a:lnTo>
                    <a:pt x="0" y="2853920"/>
                  </a:lnTo>
                  <a:close/>
                </a:path>
              </a:pathLst>
            </a:custGeom>
            <a:gradFill rotWithShape="1">
              <a:gsLst>
                <a:gs pos="0">
                  <a:srgbClr val="C405B7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51048D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61117" cy="2911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470703" y="1019175"/>
            <a:ext cx="9346594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4"/>
              </a:lnSpc>
            </a:pPr>
            <a:r>
              <a:rPr lang="en-US" sz="4499" spc="-134">
                <a:solidFill>
                  <a:srgbClr val="000000"/>
                </a:solidFill>
                <a:latin typeface="Poppins 1 Bold"/>
              </a:rPr>
              <a:t>Customer Segmentation </a:t>
            </a:r>
          </a:p>
        </p:txBody>
      </p:sp>
      <p:pic>
        <p:nvPicPr>
          <p:cNvPr id="21" name="Picture 20" descr="A graph showing a number of points&#10;&#10;Description automatically generated">
            <a:extLst>
              <a:ext uri="{FF2B5EF4-FFF2-40B4-BE49-F238E27FC236}">
                <a16:creationId xmlns:a16="http://schemas.microsoft.com/office/drawing/2014/main" id="{7524BD0A-CB66-4E45-6FA6-9969D13D8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347" y="1720093"/>
            <a:ext cx="9974351" cy="63661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Group 17"/>
          <p:cNvGrpSpPr/>
          <p:nvPr/>
        </p:nvGrpSpPr>
        <p:grpSpPr>
          <a:xfrm>
            <a:off x="3232515" y="8267700"/>
            <a:ext cx="11536014" cy="1914755"/>
            <a:chOff x="0" y="0"/>
            <a:chExt cx="3362352" cy="1785942"/>
          </a:xfrm>
        </p:grpSpPr>
        <p:sp>
          <p:nvSpPr>
            <p:cNvPr id="23" name="Freeform 18"/>
            <p:cNvSpPr/>
            <p:nvPr/>
          </p:nvSpPr>
          <p:spPr>
            <a:xfrm>
              <a:off x="0" y="0"/>
              <a:ext cx="3362352" cy="1785942"/>
            </a:xfrm>
            <a:custGeom>
              <a:avLst/>
              <a:gdLst/>
              <a:ahLst/>
              <a:cxnLst/>
              <a:rect l="l" t="t" r="r" b="b"/>
              <a:pathLst>
                <a:path w="3362352" h="1785942">
                  <a:moveTo>
                    <a:pt x="0" y="0"/>
                  </a:moveTo>
                  <a:lnTo>
                    <a:pt x="3362352" y="0"/>
                  </a:lnTo>
                  <a:lnTo>
                    <a:pt x="3362352" y="1785942"/>
                  </a:lnTo>
                  <a:lnTo>
                    <a:pt x="0" y="1785942"/>
                  </a:lnTo>
                  <a:close/>
                </a:path>
              </a:pathLst>
            </a:custGeom>
            <a:solidFill>
              <a:srgbClr val="4310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19"/>
            <p:cNvSpPr txBox="1"/>
            <p:nvPr/>
          </p:nvSpPr>
          <p:spPr>
            <a:xfrm>
              <a:off x="0" y="-57150"/>
              <a:ext cx="3362352" cy="1843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0"/>
          <p:cNvSpPr txBox="1"/>
          <p:nvPr/>
        </p:nvSpPr>
        <p:spPr>
          <a:xfrm>
            <a:off x="4281949" y="8588208"/>
            <a:ext cx="10703024" cy="2194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Using K-means clustering which is unsupervised machine algorithms to separate the customer’s according to their monthly </a:t>
            </a:r>
            <a:r>
              <a:rPr lang="en-US" sz="2000" kern="0" dirty="0">
                <a:solidFill>
                  <a:schemeClr val="bg1"/>
                </a:solidFill>
                <a:cs typeface="Times New Roman" panose="02020603050405020304" pitchFamily="18" charset="0"/>
              </a:rPr>
              <a:t>charges.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2000" kern="0" dirty="0">
                <a:solidFill>
                  <a:schemeClr val="bg1"/>
                </a:solidFill>
                <a:cs typeface="Times New Roman" panose="02020603050405020304" pitchFamily="18" charset="0"/>
              </a:rPr>
              <a:t>Value for Retention Strategies: ,Service Optimization: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en-US" sz="2000" kern="100" dirty="0">
              <a:solidFill>
                <a:schemeClr val="bg1"/>
              </a:solidFill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endParaRPr lang="en-US" sz="2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839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</TotalTime>
  <Words>731</Words>
  <Application>Microsoft Office PowerPoint</Application>
  <PresentationFormat>Custom</PresentationFormat>
  <Paragraphs>113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Poppins 2 Semi-Bold</vt:lpstr>
      <vt:lpstr>Calibri</vt:lpstr>
      <vt:lpstr>Poppins 2 Bold</vt:lpstr>
      <vt:lpstr>Arial</vt:lpstr>
      <vt:lpstr>Poppins 1 Semi-Bold</vt:lpstr>
      <vt:lpstr>Aptos</vt:lpstr>
      <vt:lpstr>Poppins 1</vt:lpstr>
      <vt:lpstr>Times New Roman</vt:lpstr>
      <vt:lpstr>Poppins 1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And White Modern Effective Communication Presentation</dc:title>
  <cp:lastModifiedBy>Jumana Obeid</cp:lastModifiedBy>
  <cp:revision>5</cp:revision>
  <dcterms:created xsi:type="dcterms:W3CDTF">2006-08-16T00:00:00Z</dcterms:created>
  <dcterms:modified xsi:type="dcterms:W3CDTF">2024-11-18T19:18:41Z</dcterms:modified>
  <dc:identifier>DAGIbukeM44</dc:identifier>
</cp:coreProperties>
</file>